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5" r:id="rId1"/>
    <p:sldMasterId id="2147483828" r:id="rId2"/>
    <p:sldMasterId id="2147483778" r:id="rId3"/>
    <p:sldMasterId id="2147483777" r:id="rId4"/>
    <p:sldMasterId id="2147483776" r:id="rId5"/>
  </p:sldMasterIdLst>
  <p:notesMasterIdLst>
    <p:notesMasterId r:id="rId38"/>
  </p:notesMasterIdLst>
  <p:sldIdLst>
    <p:sldId id="334" r:id="rId6"/>
    <p:sldId id="345" r:id="rId7"/>
    <p:sldId id="329" r:id="rId8"/>
    <p:sldId id="322" r:id="rId9"/>
    <p:sldId id="331" r:id="rId10"/>
    <p:sldId id="342" r:id="rId11"/>
    <p:sldId id="286" r:id="rId12"/>
    <p:sldId id="292" r:id="rId13"/>
    <p:sldId id="293" r:id="rId14"/>
    <p:sldId id="338" r:id="rId15"/>
    <p:sldId id="314" r:id="rId16"/>
    <p:sldId id="291" r:id="rId17"/>
    <p:sldId id="290" r:id="rId18"/>
    <p:sldId id="335" r:id="rId19"/>
    <p:sldId id="313" r:id="rId20"/>
    <p:sldId id="323" r:id="rId21"/>
    <p:sldId id="324" r:id="rId22"/>
    <p:sldId id="283" r:id="rId23"/>
    <p:sldId id="341" r:id="rId24"/>
    <p:sldId id="308" r:id="rId25"/>
    <p:sldId id="337" r:id="rId26"/>
    <p:sldId id="336" r:id="rId27"/>
    <p:sldId id="318" r:id="rId28"/>
    <p:sldId id="343" r:id="rId29"/>
    <p:sldId id="304" r:id="rId30"/>
    <p:sldId id="344" r:id="rId31"/>
    <p:sldId id="339" r:id="rId32"/>
    <p:sldId id="305" r:id="rId33"/>
    <p:sldId id="340" r:id="rId34"/>
    <p:sldId id="316" r:id="rId35"/>
    <p:sldId id="294" r:id="rId36"/>
    <p:sldId id="298" r:id="rId37"/>
  </p:sldIdLst>
  <p:sldSz cx="9144000" cy="6858000" type="letter"/>
  <p:notesSz cx="6858000" cy="9296400"/>
  <p:embeddedFontLst>
    <p:embeddedFont>
      <p:font typeface="cmr10" panose="020B0500000000000000"/>
      <p:regular r:id="rId39"/>
    </p:embeddedFont>
    <p:embeddedFont>
      <p:font typeface="Arial Unicode MS" panose="020B0604020202020204" pitchFamily="34" charset="-128"/>
      <p:regular r:id="rId40"/>
    </p:embeddedFont>
    <p:embeddedFont>
      <p:font typeface="Cambria Math" panose="02040503050406030204" pitchFamily="18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  <p:embeddedFont>
      <p:font typeface="Times" panose="02020603050405020304" pitchFamily="18" charset="0"/>
      <p:regular r:id="rId50"/>
      <p:bold r:id="rId51"/>
      <p:italic r:id="rId52"/>
      <p:boldItalic r:id="rId53"/>
    </p:embeddedFont>
    <p:embeddedFont>
      <p:font typeface="Impact" panose="020B0806030902050204" pitchFamily="34" charset="0"/>
      <p:regular r:id="rId54"/>
    </p:embeddedFont>
    <p:embeddedFont>
      <p:font typeface="SymbolPi" panose="020B0604020202020204"/>
      <p:regular r:id="rId55"/>
    </p:embeddedFont>
  </p:embeddedFontLst>
  <p:custDataLst>
    <p:tags r:id="rId56"/>
  </p:custDataLst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Verdana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CC"/>
    <a:srgbClr val="FF0000"/>
    <a:srgbClr val="993300"/>
    <a:srgbClr val="000000"/>
    <a:srgbClr val="0066FF"/>
    <a:srgbClr val="FF99CC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5" autoAdjust="0"/>
    <p:restoredTop sz="87093" autoAdjust="0"/>
  </p:normalViewPr>
  <p:slideViewPr>
    <p:cSldViewPr snapToGrid="0">
      <p:cViewPr varScale="1">
        <p:scale>
          <a:sx n="77" d="100"/>
          <a:sy n="77" d="100"/>
        </p:scale>
        <p:origin x="-1094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-3139" y="-77"/>
      </p:cViewPr>
      <p:guideLst>
        <p:guide orient="horz" pos="292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11.fntdata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 i="0"/>
            </a:lvl1pPr>
          </a:lstStyle>
          <a:p>
            <a:endParaRPr lang="en-US" altLang="en-US"/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i="0"/>
            </a:lvl1pPr>
          </a:lstStyle>
          <a:p>
            <a:endParaRPr lang="en-US" altLang="en-US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1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1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 i="0"/>
            </a:lvl1pPr>
          </a:lstStyle>
          <a:p>
            <a:endParaRPr lang="en-US" altLang="en-US"/>
          </a:p>
        </p:txBody>
      </p:sp>
      <p:sp>
        <p:nvSpPr>
          <p:cNvPr id="301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i="0"/>
            </a:lvl1pPr>
          </a:lstStyle>
          <a:p>
            <a:fld id="{0667FC86-5D60-4AA9-BF3F-1ECB11019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8927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Jill biden, wife of VP, BACH &amp; PHd udELL</a:t>
            </a:r>
          </a:p>
          <a:p>
            <a:endParaRPr lang="en-US" smtClean="0"/>
          </a:p>
          <a:p>
            <a:r>
              <a:rPr lang="en-US" smtClean="0"/>
              <a:t>Craig Robertson, brother of 1</a:t>
            </a:r>
            <a:r>
              <a:rPr lang="en-US" baseline="30000" smtClean="0"/>
              <a:t>st</a:t>
            </a:r>
            <a:r>
              <a:rPr lang="en-US" smtClean="0"/>
              <a:t> lady, OSU BB coach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857362-2BFE-47FD-944D-1DBD62A7B3EA}" type="slidenum">
              <a:rPr lang="en-US"/>
              <a:pPr/>
              <a:t>10</a:t>
            </a:fld>
            <a:endParaRPr 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976892B3-C3FA-4F95-B92A-C347CB49D1B6}" type="slidenum">
              <a:rPr lang="en-US" altLang="en-US" i="0"/>
              <a:pPr/>
              <a:t>11</a:t>
            </a:fld>
            <a:endParaRPr lang="en-US" altLang="en-US" i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2C9046D2-50AB-4809-9294-6FCEA505032F}" type="slidenum">
              <a:rPr lang="en-US" altLang="en-US" i="0"/>
              <a:pPr/>
              <a:t>12</a:t>
            </a:fld>
            <a:endParaRPr lang="en-US" altLang="en-US" i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4EEFAACD-E590-49CD-86DB-2C06EAA04B58}" type="slidenum">
              <a:rPr lang="en-US" altLang="en-US" i="0"/>
              <a:pPr/>
              <a:t>13</a:t>
            </a:fld>
            <a:endParaRPr lang="en-US" altLang="en-US" i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40A58A38-2F39-48E4-A18D-4542F9C22F8A}" type="slidenum">
              <a:rPr lang="en-US" altLang="en-US" i="0"/>
              <a:pPr/>
              <a:t>15</a:t>
            </a:fld>
            <a:endParaRPr lang="en-US" altLang="en-US" i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98500"/>
            <a:ext cx="4646612" cy="3484563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4838"/>
            <a:ext cx="5029200" cy="4183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0B7A3230-9AA8-436F-81F6-9DC6F24D6F9F}" type="slidenum">
              <a:rPr lang="en-US" altLang="en-US" i="0"/>
              <a:pPr/>
              <a:t>16</a:t>
            </a:fld>
            <a:endParaRPr lang="en-US" altLang="en-US" i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D156AECE-B783-4E60-A8DC-36916AF90621}" type="slidenum">
              <a:rPr lang="en-US" altLang="en-US" i="0"/>
              <a:pPr/>
              <a:t>17</a:t>
            </a:fld>
            <a:endParaRPr lang="en-US" altLang="en-US" i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637737E0-E5AA-488B-947B-3F440CD63C24}" type="slidenum">
              <a:rPr lang="en-US" altLang="en-US" i="0"/>
              <a:pPr/>
              <a:t>18</a:t>
            </a:fld>
            <a:endParaRPr lang="en-US" altLang="en-US" i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>
                <a:latin typeface="Arial" charset="0"/>
                <a:cs typeface="Arial" charset="0"/>
              </a:rPr>
              <a:t>Supernova </a:t>
            </a:r>
          </a:p>
          <a:p>
            <a:r>
              <a:rPr lang="en-US" altLang="en-US" dirty="0" smtClean="0">
                <a:latin typeface="Arial" charset="0"/>
                <a:cs typeface="Arial" charset="0"/>
              </a:rPr>
              <a:t>last 10 years revolution in </a:t>
            </a:r>
            <a:r>
              <a:rPr lang="en-US" altLang="en-US" dirty="0" err="1" smtClean="0">
                <a:latin typeface="Arial" charset="0"/>
                <a:cs typeface="Arial" charset="0"/>
              </a:rPr>
              <a:t>astrony</a:t>
            </a:r>
            <a:r>
              <a:rPr lang="en-US" altLang="en-US" dirty="0" smtClean="0">
                <a:latin typeface="Arial" charset="0"/>
                <a:cs typeface="Arial" charset="0"/>
              </a:rPr>
              <a:t>, Sloan Digital Sky Survey</a:t>
            </a:r>
          </a:p>
          <a:p>
            <a:r>
              <a:rPr lang="en-US" altLang="en-US" dirty="0" smtClean="0">
                <a:latin typeface="Arial" charset="0"/>
                <a:cs typeface="Arial" charset="0"/>
              </a:rPr>
              <a:t>LBL, computational intensive, Noble Prize Work</a:t>
            </a:r>
          </a:p>
          <a:p>
            <a:r>
              <a:rPr lang="en-US" altLang="en-US" dirty="0" smtClean="0">
                <a:latin typeface="Arial" charset="0"/>
                <a:cs typeface="Arial" charset="0"/>
              </a:rPr>
              <a:t>2-point correlation function S(</a:t>
            </a:r>
            <a:r>
              <a:rPr lang="en-US" altLang="en-US" dirty="0" err="1" smtClean="0">
                <a:latin typeface="Arial" charset="0"/>
                <a:cs typeface="Arial" charset="0"/>
              </a:rPr>
              <a:t>x,y</a:t>
            </a:r>
            <a:r>
              <a:rPr lang="en-US" altLang="en-US" dirty="0" smtClean="0">
                <a:latin typeface="Arial" charset="0"/>
                <a:cs typeface="Arial" charset="0"/>
              </a:rPr>
              <a:t>) = &lt;f(</a:t>
            </a:r>
            <a:r>
              <a:rPr lang="en-US" altLang="en-US" dirty="0" err="1" smtClean="0">
                <a:latin typeface="Arial" charset="0"/>
                <a:cs typeface="Arial" charset="0"/>
              </a:rPr>
              <a:t>i,j</a:t>
            </a:r>
            <a:r>
              <a:rPr lang="en-US" altLang="en-US" dirty="0" smtClean="0">
                <a:latin typeface="Arial" charset="0"/>
                <a:cs typeface="Arial" charset="0"/>
              </a:rPr>
              <a:t>) f(</a:t>
            </a:r>
            <a:r>
              <a:rPr lang="en-US" altLang="en-US" dirty="0" err="1" smtClean="0">
                <a:latin typeface="Arial" charset="0"/>
                <a:cs typeface="Arial" charset="0"/>
              </a:rPr>
              <a:t>i+x,j+y</a:t>
            </a:r>
            <a:r>
              <a:rPr lang="en-US" altLang="en-US" dirty="0" smtClean="0">
                <a:latin typeface="Arial" charset="0"/>
                <a:cs typeface="Arial" charset="0"/>
              </a:rPr>
              <a:t>)&gt;</a:t>
            </a:r>
          </a:p>
          <a:p>
            <a:r>
              <a:rPr lang="en-US" altLang="en-US" dirty="0" smtClean="0">
                <a:latin typeface="Arial" charset="0"/>
                <a:cs typeface="Arial" charset="0"/>
              </a:rPr>
              <a:t>type 1A Supernova =&gt; speed up expansion universe, info dark energy (73%)</a:t>
            </a:r>
          </a:p>
          <a:p>
            <a:r>
              <a:rPr lang="en-US" altLang="en-US" dirty="0" smtClean="0">
                <a:latin typeface="Arial" charset="0"/>
                <a:cs typeface="Arial" charset="0"/>
              </a:rPr>
              <a:t>May 2008 (NSCSU) found youngest in milky way galaxy: &lt;140 </a:t>
            </a:r>
            <a:r>
              <a:rPr lang="en-US" altLang="en-US" dirty="0" err="1" smtClean="0">
                <a:latin typeface="Arial" charset="0"/>
                <a:cs typeface="Arial" charset="0"/>
              </a:rPr>
              <a:t>yrs</a:t>
            </a:r>
            <a:r>
              <a:rPr lang="en-US" altLang="en-US" dirty="0" smtClean="0">
                <a:latin typeface="Arial" charset="0"/>
                <a:cs typeface="Arial" charset="0"/>
              </a:rPr>
              <a:t> (</a:t>
            </a:r>
            <a:r>
              <a:rPr lang="en-US" altLang="en-US" dirty="0" err="1" smtClean="0">
                <a:latin typeface="Arial" charset="0"/>
                <a:cs typeface="Arial" charset="0"/>
              </a:rPr>
              <a:t>prev</a:t>
            </a:r>
            <a:r>
              <a:rPr lang="en-US" altLang="en-US" dirty="0" smtClean="0">
                <a:latin typeface="Arial" charset="0"/>
                <a:cs typeface="Arial" charset="0"/>
              </a:rPr>
              <a:t> 340)</a:t>
            </a:r>
          </a:p>
          <a:p>
            <a:r>
              <a:rPr lang="en-US" altLang="en-US" dirty="0" smtClean="0">
                <a:latin typeface="Arial" charset="0"/>
                <a:cs typeface="Arial" charset="0"/>
              </a:rPr>
              <a:t>see rock making splash, not just waves in the pond</a:t>
            </a:r>
          </a:p>
          <a:p>
            <a:r>
              <a:rPr lang="en-US" altLang="en-US" dirty="0" smtClean="0">
                <a:latin typeface="Arial" charset="0"/>
                <a:cs typeface="Arial" charset="0"/>
              </a:rPr>
              <a:t>2007 X-ray telescope vs 1985 radio telescope (not visible optically)</a:t>
            </a:r>
          </a:p>
          <a:p>
            <a:r>
              <a:rPr lang="en-US" altLang="en-US" dirty="0" smtClean="0">
                <a:latin typeface="Arial" charset="0"/>
                <a:cs typeface="Arial" charset="0"/>
              </a:rPr>
              <a:t>16% increase in size during 22 years =&gt; 100 years old</a:t>
            </a:r>
          </a:p>
          <a:p>
            <a:r>
              <a:rPr lang="en-US" altLang="en-US" dirty="0" smtClean="0">
                <a:latin typeface="Arial" charset="0"/>
                <a:cs typeface="Arial" charset="0"/>
              </a:rPr>
              <a:t>massive star collapse, core shines bright, explodes leave n star/black hole</a:t>
            </a:r>
          </a:p>
          <a:p>
            <a:r>
              <a:rPr lang="en-US" altLang="en-US" dirty="0" smtClean="0">
                <a:latin typeface="Arial" charset="0"/>
                <a:cs typeface="Arial" charset="0"/>
              </a:rPr>
              <a:t>produces heavier elements of universe</a:t>
            </a:r>
          </a:p>
          <a:p>
            <a:endParaRPr lang="en-US" altLang="en-US" dirty="0" smtClean="0">
              <a:latin typeface="Arial" charset="0"/>
              <a:cs typeface="Arial" charset="0"/>
            </a:endParaRPr>
          </a:p>
          <a:p>
            <a:r>
              <a:rPr lang="en-US" altLang="en-US" dirty="0" smtClean="0">
                <a:latin typeface="Arial" charset="0"/>
                <a:cs typeface="Arial" charset="0"/>
              </a:rPr>
              <a:t>50-100 galaxies/field view; 12 SN discovered while brightening</a:t>
            </a:r>
          </a:p>
          <a:p>
            <a:endParaRPr lang="en-US" alt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E8431D4B-4623-45F6-AD26-E295D042B52F}" type="slidenum">
              <a:rPr lang="en-US" altLang="en-US" i="0"/>
              <a:pPr/>
              <a:t>20</a:t>
            </a:fld>
            <a:endParaRPr lang="en-US" altLang="en-US" i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Jill biden, wife of VP, BACH &amp; PHd udELL</a:t>
            </a:r>
          </a:p>
          <a:p>
            <a:endParaRPr lang="en-US" smtClean="0"/>
          </a:p>
          <a:p>
            <a:r>
              <a:rPr lang="en-US" smtClean="0"/>
              <a:t>Craig Robertson, brother of 1</a:t>
            </a:r>
            <a:r>
              <a:rPr lang="en-US" baseline="30000" smtClean="0"/>
              <a:t>st</a:t>
            </a:r>
            <a:r>
              <a:rPr lang="en-US" smtClean="0"/>
              <a:t> lady, OSU BB coach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8E50F446-2881-4A92-8C6E-2B5E282B6F10}" type="slidenum">
              <a:rPr lang="en-US" altLang="en-US" i="0"/>
              <a:pPr/>
              <a:t>21</a:t>
            </a:fld>
            <a:endParaRPr lang="en-US" altLang="en-US" i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8881456D-47AC-483F-9831-C4CA6D75E0DE}" type="slidenum">
              <a:rPr lang="en-US" altLang="en-US" i="0"/>
              <a:pPr/>
              <a:t>22</a:t>
            </a:fld>
            <a:endParaRPr lang="en-US" altLang="en-US" i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202A4847-9EA5-42A7-A9E4-372EC4D1452B}" type="slidenum">
              <a:rPr lang="en-US" altLang="en-US" i="0"/>
              <a:pPr/>
              <a:t>23</a:t>
            </a:fld>
            <a:endParaRPr lang="en-US" altLang="en-US" i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9CBB78B8-B48E-4CCF-9A75-47E4823FDDFF}" type="slidenum">
              <a:rPr lang="en-US" altLang="en-US" i="0"/>
              <a:pPr/>
              <a:t>24</a:t>
            </a:fld>
            <a:endParaRPr lang="en-US" altLang="en-US" i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9CBB78B8-B48E-4CCF-9A75-47E4823FDDFF}" type="slidenum">
              <a:rPr lang="en-US" altLang="en-US" i="0"/>
              <a:pPr/>
              <a:t>25</a:t>
            </a:fld>
            <a:endParaRPr lang="en-US" altLang="en-US" i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9CBB78B8-B48E-4CCF-9A75-47E4823FDDFF}" type="slidenum">
              <a:rPr lang="en-US" altLang="en-US" i="0"/>
              <a:pPr/>
              <a:t>26</a:t>
            </a:fld>
            <a:endParaRPr lang="en-US" altLang="en-US" i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587440-F06B-4B45-B957-BA183F6C3205}" type="slidenum">
              <a:rPr lang="en-US"/>
              <a:pPr/>
              <a:t>27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916FA2C6-D0F9-433E-812D-8BB5B7B86EED}" type="slidenum">
              <a:rPr lang="en-US" altLang="en-US" i="0"/>
              <a:pPr/>
              <a:t>28</a:t>
            </a:fld>
            <a:endParaRPr lang="en-US" altLang="en-US" i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59B82F8D-93C8-4DD3-A9C8-9BE791B8B4C4}" type="slidenum">
              <a:rPr lang="en-US" altLang="en-US" i="0"/>
              <a:pPr/>
              <a:t>30</a:t>
            </a:fld>
            <a:endParaRPr lang="en-US" altLang="en-US" i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D9CDA55B-A581-4554-9816-E8985272E635}" type="slidenum">
              <a:rPr lang="en-US" altLang="en-US" i="0"/>
              <a:pPr/>
              <a:t>31</a:t>
            </a:fld>
            <a:endParaRPr lang="en-US" altLang="en-US" i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80AF1292-BC29-4751-A8BF-B5AE674146E8}" type="slidenum">
              <a:rPr lang="en-US" altLang="en-US" i="0"/>
              <a:pPr/>
              <a:t>32</a:t>
            </a:fld>
            <a:endParaRPr lang="en-US" altLang="en-US" i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D9E83B96-3DA4-41BE-A08B-77850D9A476A}" type="slidenum">
              <a:rPr lang="en-US" altLang="en-US" i="0"/>
              <a:pPr/>
              <a:t>4</a:t>
            </a:fld>
            <a:endParaRPr lang="en-US" altLang="en-US" i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1F9CB80F-5361-49BD-BAF0-3B041F6C0F0B}" type="slidenum">
              <a:rPr lang="en-US" altLang="en-US" i="0"/>
              <a:pPr/>
              <a:t>6</a:t>
            </a:fld>
            <a:endParaRPr lang="en-US" altLang="en-US" i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1F9CB80F-5361-49BD-BAF0-3B041F6C0F0B}" type="slidenum">
              <a:rPr lang="en-US" altLang="en-US" i="0"/>
              <a:pPr/>
              <a:t>7</a:t>
            </a:fld>
            <a:endParaRPr lang="en-US" altLang="en-US" i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0FBAA27D-CBF7-4330-BBE2-C34C02D27FEE}" type="slidenum">
              <a:rPr lang="en-US" altLang="en-US" i="0"/>
              <a:pPr/>
              <a:t>8</a:t>
            </a:fld>
            <a:endParaRPr lang="en-US" altLang="en-US" i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fld id="{72743FA3-C81F-48BB-91CA-E5383E0E6865}" type="slidenum">
              <a:rPr lang="en-US" altLang="en-US" i="0"/>
              <a:pPr/>
              <a:t>9</a:t>
            </a:fld>
            <a:endParaRPr lang="en-US" altLang="en-US" i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© Rubin Landau, OSU Physics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AB6AD-A874-4EA4-80D0-E879D90DAF64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228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© Rubin Landau, OSU Physics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1DE73-28CB-4071-92DF-164CEEC97074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498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© Rubin Landau, OSU Physics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8C6173-BB5F-4F1D-BDE1-1EBDD684310D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3044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60350"/>
            <a:ext cx="2092325" cy="58277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13" y="260350"/>
            <a:ext cx="6127750" cy="58277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© Rubin Landau, OSU Physics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37BE87-D9E6-4B9B-ABD0-0771707AE1AF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0360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68313" y="1557338"/>
            <a:ext cx="8208962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© Rubin Landau, OSU Physics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D943BB-61BD-4FFB-9A15-55346AB5D75A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525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557338"/>
            <a:ext cx="4027487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557338"/>
            <a:ext cx="4029075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98900"/>
            <a:ext cx="4029075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© Rubin Landau, OSU Physics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B82F2F-5E74-4E2B-AC9E-5ADB2629FFDC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644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557338"/>
            <a:ext cx="4027487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9075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© Rubin Landau, OSU Physics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xfrm>
            <a:off x="423017" y="6262317"/>
            <a:ext cx="2133600" cy="476250"/>
          </a:xfrm>
          <a:ln/>
        </p:spPr>
        <p:txBody>
          <a:bodyPr/>
          <a:lstStyle>
            <a:lvl1pPr>
              <a:defRPr/>
            </a:lvl1pPr>
          </a:lstStyle>
          <a:p>
            <a:fld id="{0D6ECDC8-C2FF-4054-A652-AC40EBD37E17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6229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0"/>
            <a:ext cx="8229600" cy="7143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275" y="1104900"/>
            <a:ext cx="4027488" cy="5121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2163" y="1104900"/>
            <a:ext cx="4029075" cy="24844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02163" y="3741738"/>
            <a:ext cx="4029075" cy="2484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80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6C8-E5CB-424B-8D63-766C11D7B0F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8CD8-FEC9-4D17-98DF-185196008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88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6C8-E5CB-424B-8D63-766C11D7B0F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8CD8-FEC9-4D17-98DF-185196008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34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6C8-E5CB-424B-8D63-766C11D7B0F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8CD8-FEC9-4D17-98DF-185196008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54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6C8-E5CB-424B-8D63-766C11D7B0F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8CD8-FEC9-4D17-98DF-185196008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76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6C8-E5CB-424B-8D63-766C11D7B0F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8CD8-FEC9-4D17-98DF-185196008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448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6C8-E5CB-424B-8D63-766C11D7B0F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8CD8-FEC9-4D17-98DF-185196008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04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6C8-E5CB-424B-8D63-766C11D7B0F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8CD8-FEC9-4D17-98DF-185196008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039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6C8-E5CB-424B-8D63-766C11D7B0F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8CD8-FEC9-4D17-98DF-185196008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275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6C8-E5CB-424B-8D63-766C11D7B0F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8CD8-FEC9-4D17-98DF-185196008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3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6C8-E5CB-424B-8D63-766C11D7B0F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8CD8-FEC9-4D17-98DF-185196008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44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136C8-E5CB-424B-8D63-766C11D7B0F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D8CD8-FEC9-4D17-98DF-185196008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78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A41CDF-F842-40D6-80FD-666D17012C7B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EC174-15AD-492B-9E19-1D83DC2C3C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519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1FF450-183F-465B-A70D-0DDB7AE26364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11976-B711-4B7C-B0B7-7872728A7D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87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 © Rubin Landau, OSU Physics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92A045A-1B47-4268-88D0-778E5A57B53C}" type="datetimeFigureOut">
              <a:rPr lang="en-US" altLang="en-US" smtClean="0"/>
              <a:pPr/>
              <a:t>2/10/2016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 smtClean="0"/>
              <a:t>© Rubin Landau, OSU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025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80E22E-347D-4A86-BCEB-37B42E17D369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EE978-CABE-4A72-9A1F-23D6A6F0F8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231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40C0B8-18E1-4476-8E94-654B14ECD3AC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B53BD-DE69-41FC-A2A8-0A9094FD12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45481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45BD60-3268-42D5-B0E9-96A849155244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760D2-8B50-411B-8135-13D687F9DB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97978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701A739-B08E-4305-A8D6-ACD2007A6098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999CD-DFE6-4561-81C1-7E9D361E5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3456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295BDC-BFB4-49A2-A7CA-36A1EAD13FDC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2895B7-FF5E-46EC-A7CD-5EAE089591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9858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7EB7B8-0AAC-40AE-ABD6-41A91283C20C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02861-5D86-43D3-856B-C6BDF5FA01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8278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ACAEF1-0876-4350-AAFA-85229D44577F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2A5576-5292-4DF8-AB61-8AA3BA318A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8235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016E54-9FAA-4F40-A75C-B6E650626701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609E15-5E75-4DD1-ADCE-49C9FBFAA0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5762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E7216C-6A84-4C23-AC6F-C773AE264CA8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E92F0B-5065-4827-97EA-EDBA7C62EE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7128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Rubin Landau, Oregon State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AD378E-C410-4FDF-8171-3951C30CAD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754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© Rubin Landau, OSU Physics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DA77A0-E1FD-4415-B9F5-7E981E56F7A9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9415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Rubin Landau, Oregon State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4DA0EB8-1861-4FFE-B472-3DC22C3FC9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63277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Rubin Landau, Oregon State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B1DDD8A-C893-4460-99D9-8C72D8F222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2564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Rubin Landau, Oregon State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9FB7551-9942-4886-8B54-29EE83C273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0841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Rubin Landau, Oregon State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CF7456-40E5-4CD8-9416-E7778F8C38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856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Rubin Landau, Oregon State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AFCAA9-7D74-4638-8D16-A746ABB7B0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0145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Rubin Landau, Oregon State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0F0CC6-E20D-4D8F-B719-5D3E9700B5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1439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Rubin Landau, Oregon State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5B9DAD-6393-421A-95D4-5E5CDC741D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705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Rubin Landau, Oregon State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D9AC186-D00E-41F8-97A8-EBAE1DE265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4579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Rubin Landau, Oregon State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40458B-9FAA-4532-973F-7C15DA7D77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01217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Rubin Landau, Oregon State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DC86E8-DDFD-4F46-812A-00C94360A0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896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557338"/>
            <a:ext cx="4027487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4029075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© Rubin Landau, OSU Physics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E8112D-3B60-4918-99EF-9C22913978C0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8104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79A0D8-96A7-4677-A6BE-0D12BF64F624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 Physics</a:t>
            </a:r>
          </a:p>
        </p:txBody>
      </p:sp>
    </p:spTree>
    <p:extLst>
      <p:ext uri="{BB962C8B-B14F-4D97-AF65-F5344CB8AC3E}">
        <p14:creationId xmlns:p14="http://schemas.microsoft.com/office/powerpoint/2010/main" val="139367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0A70CA-F25A-4AE8-81CC-9F37E075BF3A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 Physics</a:t>
            </a:r>
          </a:p>
        </p:txBody>
      </p:sp>
    </p:spTree>
    <p:extLst>
      <p:ext uri="{BB962C8B-B14F-4D97-AF65-F5344CB8AC3E}">
        <p14:creationId xmlns:p14="http://schemas.microsoft.com/office/powerpoint/2010/main" val="2640899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32407F-986D-4CF2-8003-F7D34E02134A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 Physics</a:t>
            </a:r>
          </a:p>
        </p:txBody>
      </p:sp>
    </p:spTree>
    <p:extLst>
      <p:ext uri="{BB962C8B-B14F-4D97-AF65-F5344CB8AC3E}">
        <p14:creationId xmlns:p14="http://schemas.microsoft.com/office/powerpoint/2010/main" val="4820369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C9E13F-190F-4BDD-8D4F-EEF517FCE56B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 Physics</a:t>
            </a:r>
          </a:p>
        </p:txBody>
      </p:sp>
    </p:spTree>
    <p:extLst>
      <p:ext uri="{BB962C8B-B14F-4D97-AF65-F5344CB8AC3E}">
        <p14:creationId xmlns:p14="http://schemas.microsoft.com/office/powerpoint/2010/main" val="1357963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6AD24C-F321-42A8-917A-256F036CDF84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 Physics</a:t>
            </a:r>
          </a:p>
        </p:txBody>
      </p:sp>
    </p:spTree>
    <p:extLst>
      <p:ext uri="{BB962C8B-B14F-4D97-AF65-F5344CB8AC3E}">
        <p14:creationId xmlns:p14="http://schemas.microsoft.com/office/powerpoint/2010/main" val="26075754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E1D5E4-8D01-481D-8A8A-E07A85F43212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 Physics</a:t>
            </a:r>
          </a:p>
        </p:txBody>
      </p:sp>
    </p:spTree>
    <p:extLst>
      <p:ext uri="{BB962C8B-B14F-4D97-AF65-F5344CB8AC3E}">
        <p14:creationId xmlns:p14="http://schemas.microsoft.com/office/powerpoint/2010/main" val="10271560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8EE9153-0124-4E32-9EE6-0945772B4342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 Physics</a:t>
            </a:r>
          </a:p>
        </p:txBody>
      </p:sp>
    </p:spTree>
    <p:extLst>
      <p:ext uri="{BB962C8B-B14F-4D97-AF65-F5344CB8AC3E}">
        <p14:creationId xmlns:p14="http://schemas.microsoft.com/office/powerpoint/2010/main" val="30182641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2C66EA-7C44-4D05-BA66-9D1772E2DEEC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 Physics</a:t>
            </a:r>
          </a:p>
        </p:txBody>
      </p:sp>
    </p:spTree>
    <p:extLst>
      <p:ext uri="{BB962C8B-B14F-4D97-AF65-F5344CB8AC3E}">
        <p14:creationId xmlns:p14="http://schemas.microsoft.com/office/powerpoint/2010/main" val="16585017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E2B45F-5681-4817-BDED-951D274A4F7D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 Physics</a:t>
            </a:r>
          </a:p>
        </p:txBody>
      </p:sp>
    </p:spTree>
    <p:extLst>
      <p:ext uri="{BB962C8B-B14F-4D97-AF65-F5344CB8AC3E}">
        <p14:creationId xmlns:p14="http://schemas.microsoft.com/office/powerpoint/2010/main" val="1264701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9D53113-4869-46D1-8B0C-CFC4C2642DC8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 Physics</a:t>
            </a:r>
          </a:p>
        </p:txBody>
      </p:sp>
    </p:spTree>
    <p:extLst>
      <p:ext uri="{BB962C8B-B14F-4D97-AF65-F5344CB8AC3E}">
        <p14:creationId xmlns:p14="http://schemas.microsoft.com/office/powerpoint/2010/main" val="2475574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© Rubin Landau, OSU Physics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35FE26-E7AE-41AD-A8F8-6ED5465C89A8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90000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FDDF67-01F4-4A3A-8DF9-65DB6DD6591D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 Physics</a:t>
            </a:r>
          </a:p>
        </p:txBody>
      </p:sp>
    </p:spTree>
    <p:extLst>
      <p:ext uri="{BB962C8B-B14F-4D97-AF65-F5344CB8AC3E}">
        <p14:creationId xmlns:p14="http://schemas.microsoft.com/office/powerpoint/2010/main" val="1982711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© Rubin Landau, OSU Physics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73CE8D-0956-4130-8C1C-01352C911558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2559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© Rubin Landau, OSU Physics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8492BB-A84A-40C5-9EF8-5C64CA66284C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850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 © Rubin Landau, OSU Physics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19409-C5AB-4468-9D63-A703D5B84A26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324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55988" y="6376988"/>
            <a:ext cx="28638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i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altLang="en-US"/>
              <a:t> © Rubin Landau, OSU Physics</a:t>
            </a:r>
          </a:p>
        </p:txBody>
      </p:sp>
      <p:sp>
        <p:nvSpPr>
          <p:cNvPr id="296980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60350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2F5A8D"/>
            </a:outerShdw>
          </a:effec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3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557338"/>
            <a:ext cx="8208962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 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pic>
        <p:nvPicPr>
          <p:cNvPr id="340998" name="Picture 6" descr="CPUG_logo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434138"/>
            <a:ext cx="70961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692A045A-1B47-4268-88D0-778E5A57B53C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62750" y="6378575"/>
            <a:ext cx="21336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827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826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0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993300"/>
        </a:buClr>
        <a:buSzPct val="90000"/>
        <a:buFont typeface="Wingdings" pitchFamily="2" charset="2"/>
        <a:buChar char="§"/>
        <a:defRPr sz="2400" b="1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3300"/>
        </a:buClr>
        <a:buSzPct val="90000"/>
        <a:buFont typeface="Wingdings" pitchFamily="2" charset="2"/>
        <a:buChar char="§"/>
        <a:defRPr sz="2000" b="1">
          <a:solidFill>
            <a:srgbClr val="000099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993300"/>
        </a:buClr>
        <a:buSzPct val="90000"/>
        <a:buFont typeface="Wingdings" pitchFamily="2" charset="2"/>
        <a:buChar char="§"/>
        <a:defRPr b="1">
          <a:solidFill>
            <a:srgbClr val="000099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3300"/>
        </a:buClr>
        <a:buSzPct val="65000"/>
        <a:buChar char="•"/>
        <a:defRPr sz="2000" b="1">
          <a:solidFill>
            <a:srgbClr val="000099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993300"/>
        </a:buClr>
        <a:buSzPct val="65000"/>
        <a:buChar char="•"/>
        <a:defRPr sz="2000" b="1">
          <a:solidFill>
            <a:srgbClr val="000099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993300"/>
        </a:buClr>
        <a:buSzPct val="65000"/>
        <a:buChar char="•"/>
        <a:defRPr sz="2000" b="1">
          <a:solidFill>
            <a:srgbClr val="000099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993300"/>
        </a:buClr>
        <a:buSzPct val="65000"/>
        <a:buChar char="•"/>
        <a:defRPr sz="2000" b="1">
          <a:solidFill>
            <a:srgbClr val="000099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993300"/>
        </a:buClr>
        <a:buSzPct val="65000"/>
        <a:buChar char="•"/>
        <a:defRPr sz="2000" b="1">
          <a:solidFill>
            <a:srgbClr val="000099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993300"/>
        </a:buClr>
        <a:buSzPct val="65000"/>
        <a:buChar char="•"/>
        <a:defRPr sz="2000" b="1">
          <a:solidFill>
            <a:srgbClr val="00009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136C8-E5CB-424B-8D63-766C11D7B0F2}" type="datetimeFigureOut">
              <a:rPr lang="en-US" smtClean="0"/>
              <a:t>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D8CD8-FEC9-4D17-98DF-1851960083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7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24D3AD73-659E-4FFD-A067-275B7B4A5B1B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901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en-US"/>
              <a:t>© Rubin Landau, OSU</a:t>
            </a:r>
          </a:p>
          <a:p>
            <a:endParaRPr lang="en-US" altLang="en-US"/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342946D-ADC1-4089-9842-2985765E31B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1663" y="6475413"/>
            <a:ext cx="28956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en-US"/>
              <a:t>Rubin Landau, Oregon State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24613"/>
            <a:ext cx="2133600" cy="29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F433AC8-543E-4443-8DBE-8EFBF75A66EC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340998" name="Picture 6" descr="CPUG_logo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434138"/>
            <a:ext cx="70961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0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37A7F6C5-17E7-4B54-9877-10EB14D47DAB}" type="datetimeFigureOut">
              <a:rPr lang="en-US" altLang="en-US"/>
              <a:pPr/>
              <a:t>2/10/2016</a:t>
            </a:fld>
            <a:endParaRPr lang="en-US" altLang="en-US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r>
              <a:rPr lang="en-US" altLang="en-US"/>
              <a:t>© Rubin Landau, OSU Physics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CC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9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hyperlink" Target="../../../../../../../../rubin/My%20Documents/Rubin/public_html/CPUG/index.html" TargetMode="Externa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2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35.wmf"/><Relationship Id="rId3" Type="http://schemas.openxmlformats.org/officeDocument/2006/relationships/notesSlide" Target="../notesSlides/notesSlide21.xml"/><Relationship Id="rId7" Type="http://schemas.openxmlformats.org/officeDocument/2006/relationships/hyperlink" Target="../../nacphy/CPapplets/CHAOS_scatt/Disper2e.html" TargetMode="External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1.png"/><Relationship Id="rId1" Type="http://schemas.openxmlformats.org/officeDocument/2006/relationships/vmlDrawing" Target="../drawings/vmlDrawing5.vml"/><Relationship Id="rId6" Type="http://schemas.openxmlformats.org/officeDocument/2006/relationships/hyperlink" Target="../CPtalk/BUG.AU" TargetMode="External"/><Relationship Id="rId11" Type="http://schemas.openxmlformats.org/officeDocument/2006/relationships/image" Target="../media/image38.png"/><Relationship Id="rId5" Type="http://schemas.openxmlformats.org/officeDocument/2006/relationships/hyperlink" Target="../../../../../Application%20Data/SSH/temp/BUG.AU" TargetMode="External"/><Relationship Id="rId15" Type="http://schemas.openxmlformats.org/officeDocument/2006/relationships/image" Target="../media/image40.gif"/><Relationship Id="rId10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34.emf"/><Relationship Id="rId1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image" Target="../media/image43.wmf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../../Books/CPbook/eBook/Lectures/index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hyperlink" Target="../../../../Creative%20Cloud%20Files/Desktop/JupyterNB.lnk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8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2024063" y="3349625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5830888" y="6584950"/>
            <a:ext cx="27257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400" i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© Rubin Landau, OSU</a:t>
            </a:r>
          </a:p>
          <a:p>
            <a:endParaRPr lang="en-US" sz="1400" dirty="0"/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169863" y="0"/>
            <a:ext cx="8974137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 b="1" i="0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Computational Physics</a:t>
            </a:r>
            <a:r>
              <a:rPr lang="en-US" sz="4000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sz="3200" b="1" i="0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- A Model for Physics Education </a:t>
            </a:r>
          </a:p>
          <a:p>
            <a:pPr>
              <a:lnSpc>
                <a:spcPct val="125000"/>
              </a:lnSpc>
              <a:buFontTx/>
              <a:buChar char="-"/>
            </a:pPr>
            <a:r>
              <a:rPr lang="en-US" sz="2400" b="1" i="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 </a:t>
            </a:r>
            <a:r>
              <a:rPr lang="en-US" sz="2400" b="1" i="0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Model for Future </a:t>
            </a:r>
            <a:r>
              <a:rPr lang="en-US" sz="2400" b="1" i="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eTextBook</a:t>
            </a:r>
            <a:endParaRPr lang="en-US" sz="2400" b="1" i="0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695450" y="6559550"/>
            <a:ext cx="1551952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" name="Group 9"/>
          <p:cNvGrpSpPr/>
          <p:nvPr/>
        </p:nvGrpSpPr>
        <p:grpSpPr>
          <a:xfrm>
            <a:off x="1517788" y="1719476"/>
            <a:ext cx="6569075" cy="4927950"/>
            <a:chOff x="1562069" y="1714829"/>
            <a:chExt cx="6569075" cy="49279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0967" y="1714829"/>
              <a:ext cx="4249015" cy="254125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069" y="3933147"/>
              <a:ext cx="6569075" cy="2709632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 bwMode="auto">
            <a:xfrm>
              <a:off x="1695450" y="6499728"/>
              <a:ext cx="5773574" cy="0"/>
            </a:xfrm>
            <a:prstGeom prst="line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32194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6518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Evidence for </a:t>
            </a:r>
            <a:r>
              <a:rPr lang="en-US" u="sng" smtClean="0">
                <a:sym typeface="Symbol" pitchFamily="18" charset="2"/>
              </a:rPr>
              <a:t></a:t>
            </a:r>
            <a:r>
              <a:rPr lang="en-US" u="sng" smtClean="0"/>
              <a:t> (Physics Ed) 3</a:t>
            </a: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0" y="1234439"/>
            <a:ext cx="9144000" cy="574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7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sz="2400" i="0" dirty="0">
                <a:solidFill>
                  <a:srgbClr val="000099"/>
                </a:solidFill>
                <a:latin typeface="Times New Roman" pitchFamily="18" charset="0"/>
              </a:rPr>
              <a:t>  </a:t>
            </a:r>
            <a:r>
              <a:rPr lang="en-US" sz="2400" i="0" dirty="0" smtClean="0">
                <a:solidFill>
                  <a:srgbClr val="000099"/>
                </a:solidFill>
              </a:rPr>
              <a:t>US </a:t>
            </a:r>
            <a:r>
              <a:rPr lang="en-US" sz="2400" i="0" dirty="0" err="1" smtClean="0">
                <a:solidFill>
                  <a:srgbClr val="000099"/>
                </a:solidFill>
              </a:rPr>
              <a:t>Natl</a:t>
            </a:r>
            <a:r>
              <a:rPr lang="en-US" sz="2400" i="0" dirty="0" smtClean="0">
                <a:solidFill>
                  <a:srgbClr val="000099"/>
                </a:solidFill>
              </a:rPr>
              <a:t> </a:t>
            </a:r>
            <a:r>
              <a:rPr lang="en-US" sz="2400" i="0" dirty="0">
                <a:solidFill>
                  <a:srgbClr val="000099"/>
                </a:solidFill>
              </a:rPr>
              <a:t>Science Board: remain in field</a:t>
            </a:r>
          </a:p>
          <a:p>
            <a:pPr lvl="1" algn="l">
              <a:lnSpc>
                <a:spcPct val="17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sz="2400" i="0" dirty="0">
                <a:solidFill>
                  <a:srgbClr val="000099"/>
                </a:solidFill>
              </a:rPr>
              <a:t>  35% of CS, math  BS  (74% PhD)</a:t>
            </a:r>
          </a:p>
          <a:p>
            <a:pPr lvl="1" algn="l">
              <a:lnSpc>
                <a:spcPct val="17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sz="2400" i="0" dirty="0">
                <a:solidFill>
                  <a:srgbClr val="000099"/>
                </a:solidFill>
              </a:rPr>
              <a:t>  22% of physical, biological (52</a:t>
            </a:r>
            <a:r>
              <a:rPr lang="en-US" sz="2400" i="0" dirty="0" smtClean="0">
                <a:solidFill>
                  <a:srgbClr val="000099"/>
                </a:solidFill>
              </a:rPr>
              <a:t>% PhD)</a:t>
            </a:r>
            <a:endParaRPr lang="en-US" sz="2400" i="0" dirty="0">
              <a:solidFill>
                <a:srgbClr val="000099"/>
              </a:solidFill>
            </a:endParaRPr>
          </a:p>
          <a:p>
            <a:pPr lvl="1" algn="l">
              <a:lnSpc>
                <a:spcPct val="17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sz="2400" i="0" dirty="0">
                <a:solidFill>
                  <a:srgbClr val="000099"/>
                </a:solidFill>
              </a:rPr>
              <a:t> ≠ </a:t>
            </a:r>
            <a:r>
              <a:rPr lang="en-US" sz="2400" dirty="0">
                <a:solidFill>
                  <a:srgbClr val="000099"/>
                </a:solidFill>
              </a:rPr>
              <a:t>bad thing!</a:t>
            </a:r>
          </a:p>
          <a:p>
            <a:pPr algn="l">
              <a:lnSpc>
                <a:spcPct val="17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sz="2400" i="0" dirty="0">
                <a:solidFill>
                  <a:srgbClr val="000099"/>
                </a:solidFill>
                <a:sym typeface="cmr10" pitchFamily="34" charset="0"/>
              </a:rPr>
              <a:t> </a:t>
            </a:r>
            <a:r>
              <a:rPr lang="en-US" sz="2400" i="0" dirty="0">
                <a:solidFill>
                  <a:srgbClr val="000099"/>
                </a:solidFill>
                <a:sym typeface="Symbol" pitchFamily="18" charset="2"/>
              </a:rPr>
              <a:t></a:t>
            </a:r>
            <a:r>
              <a:rPr lang="en-US" sz="2400" i="0" dirty="0">
                <a:solidFill>
                  <a:srgbClr val="000099"/>
                </a:solidFill>
                <a:sym typeface="cmr10" pitchFamily="34" charset="0"/>
              </a:rPr>
              <a:t> UG P overemphasize P  =  weaker </a:t>
            </a:r>
            <a:r>
              <a:rPr lang="en-US" sz="2400" i="0" dirty="0" smtClean="0">
                <a:solidFill>
                  <a:srgbClr val="000099"/>
                </a:solidFill>
                <a:sym typeface="cmr10" pitchFamily="34" charset="0"/>
              </a:rPr>
              <a:t>prep.</a:t>
            </a:r>
          </a:p>
          <a:p>
            <a:pPr algn="l">
              <a:lnSpc>
                <a:spcPct val="17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sz="2400" i="0" dirty="0">
                <a:solidFill>
                  <a:srgbClr val="000099"/>
                </a:solidFill>
                <a:sym typeface="cmr10" pitchFamily="34" charset="0"/>
              </a:rPr>
              <a:t>  </a:t>
            </a:r>
            <a:r>
              <a:rPr lang="en-US" sz="2400" i="0" dirty="0" smtClean="0">
                <a:solidFill>
                  <a:srgbClr val="000099"/>
                </a:solidFill>
                <a:sym typeface="cmr10" pitchFamily="34" charset="0"/>
              </a:rPr>
              <a:t>Number US STEM grads decreasing</a:t>
            </a:r>
          </a:p>
          <a:p>
            <a:pPr algn="l">
              <a:lnSpc>
                <a:spcPct val="17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sz="2400" i="0" dirty="0" smtClean="0">
                <a:solidFill>
                  <a:srgbClr val="000099"/>
                </a:solidFill>
                <a:sym typeface="cmr10" pitchFamily="34" charset="0"/>
              </a:rPr>
              <a:t>  Yet Numb </a:t>
            </a:r>
            <a:r>
              <a:rPr lang="en-US" i="0" dirty="0" smtClean="0">
                <a:solidFill>
                  <a:srgbClr val="000099"/>
                </a:solidFill>
              </a:rPr>
              <a:t>≠</a:t>
            </a:r>
            <a:r>
              <a:rPr lang="en-US" dirty="0" smtClean="0"/>
              <a:t> </a:t>
            </a:r>
            <a:r>
              <a:rPr lang="en-US" sz="2400" i="0" dirty="0">
                <a:solidFill>
                  <a:srgbClr val="000099"/>
                </a:solidFill>
              </a:rPr>
              <a:t>issue</a:t>
            </a:r>
            <a:r>
              <a:rPr lang="en-US" sz="2400" i="0" dirty="0" smtClean="0">
                <a:solidFill>
                  <a:srgbClr val="000099"/>
                </a:solidFill>
              </a:rPr>
              <a:t>!,  </a:t>
            </a:r>
            <a:r>
              <a:rPr lang="en-US" sz="2400" i="0" dirty="0" err="1" smtClean="0">
                <a:solidFill>
                  <a:srgbClr val="000099"/>
                </a:solidFill>
              </a:rPr>
              <a:t>t</a:t>
            </a:r>
            <a:r>
              <a:rPr lang="en-US" sz="2000" i="0" baseline="-25000" dirty="0" err="1" smtClean="0">
                <a:solidFill>
                  <a:srgbClr val="000099"/>
                </a:solidFill>
              </a:rPr>
              <a:t>HW</a:t>
            </a:r>
            <a:r>
              <a:rPr lang="en-US" sz="2400" i="0" dirty="0" smtClean="0">
                <a:solidFill>
                  <a:srgbClr val="000099"/>
                </a:solidFill>
              </a:rPr>
              <a:t>=24hr </a:t>
            </a:r>
            <a:r>
              <a:rPr lang="en-US" sz="1600" i="0" dirty="0" smtClean="0">
                <a:solidFill>
                  <a:srgbClr val="000099"/>
                </a:solidFill>
              </a:rPr>
              <a:t>(1961) </a:t>
            </a:r>
            <a:r>
              <a:rPr lang="en-US" sz="1600" i="0" dirty="0" smtClean="0">
                <a:solidFill>
                  <a:srgbClr val="000099"/>
                </a:solidFill>
                <a:latin typeface="Cambria Math"/>
                <a:ea typeface="Cambria Math"/>
              </a:rPr>
              <a:t>⟶ </a:t>
            </a:r>
            <a:r>
              <a:rPr lang="en-US" sz="2400" i="0" dirty="0" smtClean="0">
                <a:solidFill>
                  <a:srgbClr val="000099"/>
                </a:solidFill>
              </a:rPr>
              <a:t>15 hr</a:t>
            </a:r>
          </a:p>
          <a:p>
            <a:pPr algn="l">
              <a:lnSpc>
                <a:spcPct val="17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sz="2400" i="0" dirty="0" smtClean="0">
                <a:solidFill>
                  <a:srgbClr val="000099"/>
                </a:solidFill>
              </a:rPr>
              <a:t>  Bristol Comp Ph Exam: 75% (1990) </a:t>
            </a:r>
            <a:r>
              <a:rPr lang="en-US" sz="1600" i="0" dirty="0" smtClean="0">
                <a:solidFill>
                  <a:srgbClr val="000099"/>
                </a:solidFill>
                <a:latin typeface="Cambria Math"/>
                <a:ea typeface="Cambria Math"/>
              </a:rPr>
              <a:t>⟶ </a:t>
            </a:r>
            <a:r>
              <a:rPr lang="en-US" sz="2400" i="0" dirty="0" smtClean="0">
                <a:solidFill>
                  <a:srgbClr val="000099"/>
                </a:solidFill>
              </a:rPr>
              <a:t>50% (2000)</a:t>
            </a:r>
          </a:p>
          <a:p>
            <a:pPr algn="l">
              <a:lnSpc>
                <a:spcPct val="17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sz="2400" i="0" dirty="0" smtClean="0">
                <a:solidFill>
                  <a:srgbClr val="000099"/>
                </a:solidFill>
              </a:rPr>
              <a:t>        Though entrance grades increased (B </a:t>
            </a:r>
            <a:r>
              <a:rPr lang="en-US" sz="2400" i="0" dirty="0" smtClean="0">
                <a:solidFill>
                  <a:srgbClr val="000099"/>
                </a:solidFill>
                <a:latin typeface="Cambria Math"/>
                <a:ea typeface="Cambria Math"/>
              </a:rPr>
              <a:t>⟶</a:t>
            </a:r>
            <a:r>
              <a:rPr lang="en-US" sz="2400" i="0" dirty="0" smtClean="0">
                <a:solidFill>
                  <a:srgbClr val="000099"/>
                </a:solidFill>
              </a:rPr>
              <a:t> A)</a:t>
            </a:r>
            <a:endParaRPr lang="en-US" sz="2400" i="0" dirty="0">
              <a:solidFill>
                <a:srgbClr val="000099"/>
              </a:solidFill>
            </a:endParaRPr>
          </a:p>
        </p:txBody>
      </p:sp>
      <p:sp>
        <p:nvSpPr>
          <p:cNvPr id="14343" name="Rectangle 8"/>
          <p:cNvSpPr>
            <a:spLocks noChangeArrowheads="1"/>
          </p:cNvSpPr>
          <p:nvPr/>
        </p:nvSpPr>
        <p:spPr bwMode="auto">
          <a:xfrm>
            <a:off x="8027988" y="2565400"/>
            <a:ext cx="1116012" cy="1368425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28600" y="883920"/>
            <a:ext cx="8557260" cy="3480225"/>
            <a:chOff x="342900" y="1093469"/>
            <a:chExt cx="8557260" cy="3480225"/>
          </a:xfrm>
        </p:grpSpPr>
        <p:pic>
          <p:nvPicPr>
            <p:cNvPr id="14347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2900" y="1093469"/>
              <a:ext cx="8557260" cy="348022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598920" y="3855720"/>
              <a:ext cx="1630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NSF 2012</a:t>
              </a:r>
              <a:endParaRPr lang="en-US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44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64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6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64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15365" name="Text Box 9"/>
          <p:cNvSpPr txBox="1">
            <a:spLocks noChangeArrowheads="1"/>
          </p:cNvSpPr>
          <p:nvPr/>
        </p:nvSpPr>
        <p:spPr bwMode="auto">
          <a:xfrm>
            <a:off x="1612900" y="5876925"/>
            <a:ext cx="5838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r>
              <a:rPr lang="en-US" altLang="en-US" sz="2400" b="1" i="0">
                <a:solidFill>
                  <a:srgbClr val="0066FF"/>
                </a:solidFill>
              </a:rPr>
              <a:t>Where Do Physics BS's Go?</a:t>
            </a: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923022"/>
            <a:ext cx="4184919" cy="47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918" y="827772"/>
            <a:ext cx="4774731" cy="408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60287" y="72509"/>
            <a:ext cx="68900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</a:rPr>
              <a:t>Evidence for </a:t>
            </a:r>
            <a:r>
              <a:rPr lang="en-US" sz="3200" b="1" u="sng" dirty="0">
                <a:solidFill>
                  <a:srgbClr val="000099"/>
                </a:solidFill>
                <a:sym typeface="Symbol" pitchFamily="18" charset="2"/>
              </a:rPr>
              <a:t></a:t>
            </a:r>
            <a:r>
              <a:rPr lang="en-US" sz="3200" b="1" u="sng" dirty="0">
                <a:solidFill>
                  <a:srgbClr val="000099"/>
                </a:solidFill>
              </a:rPr>
              <a:t> (Physics Ed) </a:t>
            </a:r>
            <a:r>
              <a:rPr lang="en-US" sz="3200" b="1" u="sng" dirty="0" smtClean="0">
                <a:solidFill>
                  <a:srgbClr val="000099"/>
                </a:solidFill>
              </a:rPr>
              <a:t>4</a:t>
            </a:r>
            <a:endParaRPr lang="en-US" sz="3200" b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313349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Evidence for </a:t>
            </a:r>
            <a:r>
              <a:rPr lang="en-US" altLang="en-US" u="sng" dirty="0" smtClean="0">
                <a:sym typeface="SymbolPi" pitchFamily="2" charset="0"/>
              </a:rPr>
              <a:t>∆</a:t>
            </a:r>
            <a:r>
              <a:rPr lang="en-US" altLang="en-US" u="sng" dirty="0" smtClean="0"/>
              <a:t> (Science Ed)</a:t>
            </a:r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34925" y="1341438"/>
          <a:ext cx="5616575" cy="504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Chart" r:id="rId4" imgW="5029505" imgH="4362907" progId="Excel.Chart.8">
                  <p:embed/>
                </p:oleObj>
              </mc:Choice>
              <mc:Fallback>
                <p:oleObj name="Chart" r:id="rId4" imgW="5029505" imgH="4362907" progId="Excel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1341438"/>
                        <a:ext cx="5616575" cy="5040312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5629275" y="1077913"/>
            <a:ext cx="33528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l">
              <a:lnSpc>
                <a:spcPct val="20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i="0" dirty="0">
                <a:solidFill>
                  <a:srgbClr val="000099"/>
                </a:solidFill>
              </a:rPr>
              <a:t> </a:t>
            </a:r>
            <a:r>
              <a:rPr lang="en-US" altLang="en-US" sz="2000" b="1" i="0" dirty="0">
                <a:solidFill>
                  <a:srgbClr val="000099"/>
                </a:solidFill>
              </a:rPr>
              <a:t>RHL Survey (Y&amp;L)</a:t>
            </a:r>
          </a:p>
          <a:p>
            <a:pPr algn="l">
              <a:lnSpc>
                <a:spcPct val="20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sz="2000" b="1" i="0" dirty="0">
                <a:solidFill>
                  <a:srgbClr val="000099"/>
                </a:solidFill>
              </a:rPr>
              <a:t> CSE, CP ~ balance</a:t>
            </a:r>
          </a:p>
          <a:p>
            <a:pPr algn="l">
              <a:lnSpc>
                <a:spcPct val="20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sz="2000" b="1" i="0" dirty="0">
                <a:solidFill>
                  <a:srgbClr val="000099"/>
                </a:solidFill>
              </a:rPr>
              <a:t> Small sample</a:t>
            </a:r>
          </a:p>
          <a:p>
            <a:pPr algn="l">
              <a:lnSpc>
                <a:spcPct val="20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sz="2000" b="1" i="0" dirty="0">
                <a:solidFill>
                  <a:srgbClr val="000099"/>
                </a:solidFill>
              </a:rPr>
              <a:t> Stereotypes </a:t>
            </a:r>
            <a:r>
              <a:rPr lang="en-US" altLang="en-US" sz="2000" b="1" i="0" dirty="0">
                <a:solidFill>
                  <a:srgbClr val="000099"/>
                </a:solidFill>
                <a:sym typeface="SymbolPi" pitchFamily="2" charset="0"/>
              </a:rPr>
              <a:t></a:t>
            </a:r>
            <a:endParaRPr lang="en-US" altLang="en-US" sz="2000" b="1" i="0" dirty="0">
              <a:solidFill>
                <a:srgbClr val="000099"/>
              </a:solidFill>
            </a:endParaRPr>
          </a:p>
          <a:p>
            <a:pPr algn="l">
              <a:lnSpc>
                <a:spcPct val="20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sz="2000" b="1" i="0" dirty="0">
                <a:solidFill>
                  <a:srgbClr val="000099"/>
                </a:solidFill>
              </a:rPr>
              <a:t> PH Ed: </a:t>
            </a:r>
            <a:r>
              <a:rPr lang="en-US" altLang="en-US" sz="2000" b="1" i="0" dirty="0">
                <a:solidFill>
                  <a:srgbClr val="000099"/>
                </a:solidFill>
                <a:sym typeface="SymbolPi" pitchFamily="2" charset="0"/>
              </a:rPr>
              <a:t> imbalance?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65325" y="3363913"/>
            <a:ext cx="3843338" cy="1252537"/>
            <a:chOff x="1965325" y="3363913"/>
            <a:chExt cx="3843338" cy="1252537"/>
          </a:xfrm>
        </p:grpSpPr>
        <p:sp>
          <p:nvSpPr>
            <p:cNvPr id="313352" name="Line 8"/>
            <p:cNvSpPr>
              <a:spLocks noChangeShapeType="1"/>
            </p:cNvSpPr>
            <p:nvPr/>
          </p:nvSpPr>
          <p:spPr bwMode="auto">
            <a:xfrm flipH="1">
              <a:off x="4478338" y="3371850"/>
              <a:ext cx="1330325" cy="12446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353" name="Line 9"/>
            <p:cNvSpPr>
              <a:spLocks noChangeShapeType="1"/>
            </p:cNvSpPr>
            <p:nvPr/>
          </p:nvSpPr>
          <p:spPr bwMode="auto">
            <a:xfrm flipH="1">
              <a:off x="1965325" y="3363913"/>
              <a:ext cx="3678238" cy="113347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6" name="Text Box 10"/>
          <p:cNvSpPr txBox="1">
            <a:spLocks noChangeArrowheads="1"/>
          </p:cNvSpPr>
          <p:nvPr/>
        </p:nvSpPr>
        <p:spPr bwMode="auto">
          <a:xfrm>
            <a:off x="4356100" y="3429000"/>
            <a:ext cx="3556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r>
              <a:rPr lang="en-US" altLang="en-US" sz="1400" b="1" i="0">
                <a:solidFill>
                  <a:srgbClr val="000000"/>
                </a:solidFill>
              </a:rPr>
              <a:t>P</a:t>
            </a:r>
          </a:p>
          <a:p>
            <a:r>
              <a:rPr lang="en-US" altLang="en-US" sz="1400" b="1" i="0">
                <a:solidFill>
                  <a:srgbClr val="000000"/>
                </a:solidFill>
              </a:rPr>
              <a:t>H</a:t>
            </a:r>
          </a:p>
          <a:p>
            <a:r>
              <a:rPr lang="en-US" altLang="en-US" sz="1400" b="1" i="0">
                <a:solidFill>
                  <a:srgbClr val="000000"/>
                </a:solidFill>
              </a:rPr>
              <a:t>Y</a:t>
            </a:r>
          </a:p>
          <a:p>
            <a:r>
              <a:rPr lang="en-US" altLang="en-US" sz="1400" b="1" i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2057" name="Text Box 11"/>
          <p:cNvSpPr txBox="1">
            <a:spLocks noChangeArrowheads="1"/>
          </p:cNvSpPr>
          <p:nvPr/>
        </p:nvSpPr>
        <p:spPr bwMode="auto">
          <a:xfrm>
            <a:off x="1835150" y="4005263"/>
            <a:ext cx="3444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r>
              <a:rPr lang="en-US" altLang="en-US" i="0">
                <a:solidFill>
                  <a:schemeClr val="tx2"/>
                </a:solidFill>
              </a:rPr>
              <a:t>C</a:t>
            </a:r>
          </a:p>
          <a:p>
            <a:r>
              <a:rPr lang="en-US" altLang="en-US" i="0">
                <a:solidFill>
                  <a:schemeClr val="tx2"/>
                </a:solidFill>
              </a:rPr>
              <a:t>S</a:t>
            </a:r>
          </a:p>
        </p:txBody>
      </p:sp>
      <p:sp>
        <p:nvSpPr>
          <p:cNvPr id="2058" name="Text Box 12"/>
          <p:cNvSpPr txBox="1">
            <a:spLocks noChangeArrowheads="1"/>
          </p:cNvSpPr>
          <p:nvPr/>
        </p:nvSpPr>
        <p:spPr bwMode="auto">
          <a:xfrm>
            <a:off x="2700338" y="3789363"/>
            <a:ext cx="2921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r>
              <a:rPr lang="en-US" altLang="en-US" sz="900" b="1" i="0"/>
              <a:t>M</a:t>
            </a:r>
          </a:p>
          <a:p>
            <a:r>
              <a:rPr lang="en-US" altLang="en-US" sz="900" b="1" i="0"/>
              <a:t>T</a:t>
            </a:r>
          </a:p>
          <a:p>
            <a:r>
              <a:rPr lang="en-US" altLang="en-US" sz="900" b="1" i="0"/>
              <a:t>H</a:t>
            </a:r>
          </a:p>
        </p:txBody>
      </p:sp>
      <p:sp>
        <p:nvSpPr>
          <p:cNvPr id="2059" name="Text Box 13"/>
          <p:cNvSpPr txBox="1">
            <a:spLocks noChangeArrowheads="1"/>
          </p:cNvSpPr>
          <p:nvPr/>
        </p:nvSpPr>
        <p:spPr bwMode="auto">
          <a:xfrm>
            <a:off x="4356100" y="2205038"/>
            <a:ext cx="3143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r>
              <a:rPr lang="en-US" altLang="en-US" sz="1200" b="1" i="0">
                <a:solidFill>
                  <a:srgbClr val="FFFFFF"/>
                </a:solidFill>
              </a:rPr>
              <a:t>O</a:t>
            </a:r>
          </a:p>
          <a:p>
            <a:r>
              <a:rPr lang="en-US" altLang="en-US" sz="1200" b="1" i="0">
                <a:solidFill>
                  <a:srgbClr val="FFFFFF"/>
                </a:solidFill>
              </a:rPr>
              <a:t>t</a:t>
            </a:r>
          </a:p>
          <a:p>
            <a:r>
              <a:rPr lang="en-US" altLang="en-US" sz="1200" b="1" i="0">
                <a:solidFill>
                  <a:srgbClr val="FFFFFF"/>
                </a:solidFill>
              </a:rPr>
              <a:t>h</a:t>
            </a:r>
          </a:p>
          <a:p>
            <a:r>
              <a:rPr lang="en-US" altLang="en-US" sz="1200" b="1" i="0">
                <a:solidFill>
                  <a:srgbClr val="FFFFFF"/>
                </a:solidFill>
              </a:rPr>
              <a:t>e</a:t>
            </a:r>
          </a:p>
          <a:p>
            <a:r>
              <a:rPr lang="en-US" altLang="en-US" sz="1200" b="1" i="0">
                <a:solidFill>
                  <a:srgbClr val="FFFFFF"/>
                </a:solidFill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75" name="Line 55"/>
          <p:cNvSpPr>
            <a:spLocks noChangeShapeType="1"/>
          </p:cNvSpPr>
          <p:nvPr/>
        </p:nvSpPr>
        <p:spPr bwMode="auto">
          <a:xfrm>
            <a:off x="4140200" y="836613"/>
            <a:ext cx="2447925" cy="576262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3076" name="Text Box 20"/>
          <p:cNvSpPr txBox="1">
            <a:spLocks noChangeArrowheads="1"/>
          </p:cNvSpPr>
          <p:nvPr/>
        </p:nvSpPr>
        <p:spPr bwMode="auto">
          <a:xfrm>
            <a:off x="2103438" y="-96838"/>
            <a:ext cx="18415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l"/>
            <a:endParaRPr lang="en-US" altLang="en-US" sz="3600"/>
          </a:p>
        </p:txBody>
      </p:sp>
      <p:sp>
        <p:nvSpPr>
          <p:cNvPr id="312342" name="Rectangle 2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6477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What, How = CP Education?</a:t>
            </a:r>
            <a:endParaRPr lang="en-US" sz="4000" dirty="0" smtClean="0"/>
          </a:p>
        </p:txBody>
      </p:sp>
      <p:pic>
        <p:nvPicPr>
          <p:cNvPr id="312345" name="Picture 25" descr="ProblemSolveMod4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0" y="1773238"/>
            <a:ext cx="4105275" cy="2001837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3079" name="Text Box 26"/>
          <p:cNvSpPr txBox="1">
            <a:spLocks noChangeArrowheads="1"/>
          </p:cNvSpPr>
          <p:nvPr/>
        </p:nvSpPr>
        <p:spPr bwMode="auto">
          <a:xfrm>
            <a:off x="8532813" y="3213100"/>
            <a:ext cx="42703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l"/>
            <a:r>
              <a:rPr lang="en-US" altLang="en-US" sz="900"/>
              <a:t>O.Y.</a:t>
            </a:r>
          </a:p>
        </p:txBody>
      </p:sp>
      <p:sp>
        <p:nvSpPr>
          <p:cNvPr id="312347" name="Text Box 27"/>
          <p:cNvSpPr txBox="1">
            <a:spLocks noChangeArrowheads="1"/>
          </p:cNvSpPr>
          <p:nvPr/>
        </p:nvSpPr>
        <p:spPr bwMode="auto">
          <a:xfrm>
            <a:off x="107950" y="981075"/>
            <a:ext cx="7375525" cy="584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800100" indent="-3429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l">
              <a:lnSpc>
                <a:spcPct val="170000"/>
              </a:lnSpc>
              <a:buClr>
                <a:srgbClr val="CC3300"/>
              </a:buClr>
              <a:buFontTx/>
              <a:buChar char="•"/>
            </a:pPr>
            <a:r>
              <a:rPr lang="en-US" altLang="en-US" sz="2000" b="1" i="0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000" b="1" i="0" dirty="0">
                <a:solidFill>
                  <a:srgbClr val="000099"/>
                </a:solidFill>
              </a:rPr>
              <a:t>Problem solving (why do P, what P do)</a:t>
            </a:r>
          </a:p>
          <a:p>
            <a:pPr algn="l">
              <a:lnSpc>
                <a:spcPct val="170000"/>
              </a:lnSpc>
              <a:buClr>
                <a:srgbClr val="CC3300"/>
              </a:buClr>
              <a:buFontTx/>
              <a:buChar char="•"/>
            </a:pPr>
            <a:r>
              <a:rPr lang="en-US" altLang="en-US" sz="2000" b="1" i="0" dirty="0">
                <a:solidFill>
                  <a:srgbClr val="000099"/>
                </a:solidFill>
              </a:rPr>
              <a:t> </a:t>
            </a:r>
            <a:r>
              <a:rPr lang="en-US" altLang="en-US" sz="2000" b="1" i="0" dirty="0" smtClean="0">
                <a:solidFill>
                  <a:srgbClr val="000099"/>
                </a:solidFill>
              </a:rPr>
              <a:t>Education: Learn </a:t>
            </a:r>
            <a:r>
              <a:rPr lang="en-US" altLang="en-US" sz="2000" b="1" i="0" dirty="0">
                <a:solidFill>
                  <a:srgbClr val="000099"/>
                </a:solidFill>
              </a:rPr>
              <a:t>by </a:t>
            </a:r>
            <a:r>
              <a:rPr lang="en-US" altLang="en-US" sz="2000" b="1" dirty="0">
                <a:solidFill>
                  <a:srgbClr val="990000"/>
                </a:solidFill>
              </a:rPr>
              <a:t>doing </a:t>
            </a:r>
            <a:r>
              <a:rPr lang="en-US" altLang="en-US" sz="2000" b="1" i="0" dirty="0">
                <a:solidFill>
                  <a:srgbClr val="000099"/>
                </a:solidFill>
              </a:rPr>
              <a:t>individual Projects</a:t>
            </a:r>
          </a:p>
          <a:p>
            <a:pPr algn="l">
              <a:lnSpc>
                <a:spcPct val="170000"/>
              </a:lnSpc>
              <a:buClr>
                <a:srgbClr val="CC3300"/>
              </a:buClr>
              <a:buFontTx/>
              <a:buChar char="•"/>
            </a:pPr>
            <a:r>
              <a:rPr lang="en-US" altLang="en-US" sz="2000" b="1" i="0" dirty="0">
                <a:solidFill>
                  <a:srgbClr val="000099"/>
                </a:solidFill>
              </a:rPr>
              <a:t> Over-shoulder teach (lectures?)</a:t>
            </a:r>
          </a:p>
          <a:p>
            <a:pPr algn="l">
              <a:lnSpc>
                <a:spcPct val="170000"/>
              </a:lnSpc>
              <a:buClr>
                <a:srgbClr val="CC3300"/>
              </a:buClr>
              <a:buFontTx/>
              <a:buChar char="•"/>
            </a:pPr>
            <a:r>
              <a:rPr lang="en-US" altLang="en-US" sz="2000" b="1" i="0" dirty="0">
                <a:solidFill>
                  <a:srgbClr val="000099"/>
                </a:solidFill>
              </a:rPr>
              <a:t> Practical  </a:t>
            </a:r>
            <a:r>
              <a:rPr lang="en-US" altLang="en-US" sz="2000" b="1" i="0" dirty="0">
                <a:solidFill>
                  <a:srgbClr val="000099"/>
                </a:solidFill>
                <a:sym typeface="Symbol" pitchFamily="18" charset="2"/>
              </a:rPr>
              <a:t></a:t>
            </a:r>
            <a:r>
              <a:rPr lang="en-US" altLang="en-US" sz="2000" b="1" i="0" dirty="0">
                <a:solidFill>
                  <a:srgbClr val="000099"/>
                </a:solidFill>
                <a:sym typeface="cmr10" pitchFamily="34" charset="0"/>
              </a:rPr>
              <a:t> </a:t>
            </a:r>
            <a:r>
              <a:rPr lang="en-US" altLang="en-US" sz="2000" b="1" i="0" dirty="0">
                <a:solidFill>
                  <a:srgbClr val="000099"/>
                </a:solidFill>
              </a:rPr>
              <a:t>“Theory of CP” (grad, math); </a:t>
            </a:r>
            <a:r>
              <a:rPr lang="en-US" altLang="en-US" sz="2000" b="1" i="0" dirty="0" smtClean="0">
                <a:solidFill>
                  <a:srgbClr val="000099"/>
                </a:solidFill>
              </a:rPr>
              <a:t>doers</a:t>
            </a:r>
            <a:endParaRPr lang="en-US" altLang="en-US" sz="2000" b="1" i="0" dirty="0">
              <a:solidFill>
                <a:srgbClr val="000099"/>
              </a:solidFill>
              <a:sym typeface="cmr10" pitchFamily="34" charset="0"/>
            </a:endParaRPr>
          </a:p>
          <a:p>
            <a:pPr algn="l">
              <a:lnSpc>
                <a:spcPct val="170000"/>
              </a:lnSpc>
              <a:buClr>
                <a:srgbClr val="CC3300"/>
              </a:buClr>
              <a:buFontTx/>
              <a:buChar char="•"/>
            </a:pPr>
            <a:r>
              <a:rPr lang="en-US" altLang="en-US" sz="2000" b="1" i="0" dirty="0">
                <a:solidFill>
                  <a:srgbClr val="FF0000"/>
                </a:solidFill>
                <a:sym typeface="cmr10" pitchFamily="34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sym typeface="cmr10" pitchFamily="34" charset="0"/>
              </a:rPr>
              <a:t>CS  +  Math  + physics  in context</a:t>
            </a:r>
          </a:p>
          <a:p>
            <a:pPr algn="l">
              <a:lnSpc>
                <a:spcPct val="170000"/>
              </a:lnSpc>
              <a:buClr>
                <a:srgbClr val="CC3300"/>
              </a:buClr>
              <a:buFontTx/>
              <a:buChar char="•"/>
            </a:pPr>
            <a:r>
              <a:rPr lang="en-US" altLang="en-US" sz="2000" b="1" i="0" dirty="0">
                <a:solidFill>
                  <a:srgbClr val="FF0000"/>
                </a:solidFill>
                <a:sym typeface="cmr10" pitchFamily="34" charset="0"/>
              </a:rPr>
              <a:t> </a:t>
            </a:r>
            <a:r>
              <a:rPr lang="en-US" altLang="en-US" sz="2000" b="1" dirty="0">
                <a:solidFill>
                  <a:srgbClr val="FF0000"/>
                </a:solidFill>
                <a:sym typeface="cmr10" pitchFamily="34" charset="0"/>
              </a:rPr>
              <a:t>More efficient, effective approach to science Ed</a:t>
            </a:r>
          </a:p>
          <a:p>
            <a:pPr lvl="1" algn="l">
              <a:lnSpc>
                <a:spcPct val="170000"/>
              </a:lnSpc>
              <a:buClr>
                <a:srgbClr val="CC3300"/>
              </a:buClr>
              <a:buFontTx/>
              <a:buChar char="•"/>
            </a:pPr>
            <a:r>
              <a:rPr lang="en-US" altLang="en-US" sz="2000" b="1" i="0" dirty="0">
                <a:solidFill>
                  <a:srgbClr val="FF0000"/>
                </a:solidFill>
                <a:sym typeface="cmr10" pitchFamily="34" charset="0"/>
              </a:rPr>
              <a:t> ok </a:t>
            </a:r>
            <a:r>
              <a:rPr lang="en-US" altLang="en-US" sz="2000" b="1" i="0" dirty="0">
                <a:solidFill>
                  <a:srgbClr val="FF0000"/>
                </a:solidFill>
                <a:sym typeface="Symbol" pitchFamily="18" charset="2"/>
              </a:rPr>
              <a:t></a:t>
            </a:r>
            <a:r>
              <a:rPr lang="en-US" altLang="en-US" sz="2000" b="1" i="0" dirty="0">
                <a:solidFill>
                  <a:srgbClr val="FF0000"/>
                </a:solidFill>
                <a:sym typeface="cmr10" pitchFamily="34" charset="0"/>
              </a:rPr>
              <a:t> #  “physics” </a:t>
            </a:r>
            <a:r>
              <a:rPr lang="en-US" altLang="en-US" sz="2000" b="1" i="0" dirty="0" smtClean="0">
                <a:solidFill>
                  <a:srgbClr val="FF0000"/>
                </a:solidFill>
                <a:sym typeface="cmr10" pitchFamily="34" charset="0"/>
              </a:rPr>
              <a:t>hours</a:t>
            </a:r>
            <a:endParaRPr lang="en-US" altLang="en-US" sz="2000" b="1" i="0" dirty="0">
              <a:solidFill>
                <a:srgbClr val="FF0000"/>
              </a:solidFill>
              <a:sym typeface="cmr10" pitchFamily="34" charset="0"/>
            </a:endParaRPr>
          </a:p>
          <a:p>
            <a:pPr algn="l">
              <a:lnSpc>
                <a:spcPct val="170000"/>
              </a:lnSpc>
              <a:buClr>
                <a:srgbClr val="CC3300"/>
              </a:buClr>
              <a:buFontTx/>
              <a:buChar char="•"/>
            </a:pPr>
            <a:r>
              <a:rPr lang="en-US" altLang="en-US" sz="2000" b="1" i="0" dirty="0">
                <a:solidFill>
                  <a:srgbClr val="000099"/>
                </a:solidFill>
                <a:sym typeface="cmr10" pitchFamily="34" charset="0"/>
              </a:rPr>
              <a:t>  Compiled language </a:t>
            </a:r>
          </a:p>
          <a:p>
            <a:pPr lvl="1" algn="l">
              <a:lnSpc>
                <a:spcPct val="170000"/>
              </a:lnSpc>
              <a:buClr>
                <a:srgbClr val="CC3300"/>
              </a:buClr>
              <a:buFontTx/>
              <a:buChar char="•"/>
            </a:pPr>
            <a:r>
              <a:rPr lang="en-US" altLang="en-US" sz="2000" b="1" i="0" dirty="0">
                <a:solidFill>
                  <a:srgbClr val="000099"/>
                </a:solidFill>
                <a:sym typeface="cmr10" pitchFamily="34" charset="0"/>
              </a:rPr>
              <a:t> see algorithm (</a:t>
            </a:r>
            <a:r>
              <a:rPr lang="en-US" altLang="en-US" sz="2000" b="1" i="0" dirty="0" err="1">
                <a:solidFill>
                  <a:srgbClr val="000099"/>
                </a:solidFill>
                <a:sym typeface="cmr10" pitchFamily="34" charset="0"/>
              </a:rPr>
              <a:t>eqtns</a:t>
            </a:r>
            <a:r>
              <a:rPr lang="en-US" altLang="en-US" sz="2000" b="1" i="0" dirty="0">
                <a:solidFill>
                  <a:srgbClr val="000099"/>
                </a:solidFill>
                <a:sym typeface="cmr10" pitchFamily="34" charset="0"/>
              </a:rPr>
              <a:t>)</a:t>
            </a:r>
          </a:p>
          <a:p>
            <a:pPr lvl="1" algn="l">
              <a:lnSpc>
                <a:spcPct val="170000"/>
              </a:lnSpc>
              <a:buClr>
                <a:srgbClr val="CC3300"/>
              </a:buClr>
              <a:buFontTx/>
              <a:buChar char="•"/>
            </a:pPr>
            <a:r>
              <a:rPr lang="en-US" altLang="en-US" sz="2000" b="1" i="0" dirty="0">
                <a:solidFill>
                  <a:srgbClr val="000099"/>
                </a:solidFill>
                <a:sym typeface="cmr10" pitchFamily="34" charset="0"/>
              </a:rPr>
              <a:t> bare bone codes given</a:t>
            </a:r>
          </a:p>
          <a:p>
            <a:pPr lvl="1" algn="l">
              <a:lnSpc>
                <a:spcPct val="170000"/>
              </a:lnSpc>
              <a:buClr>
                <a:srgbClr val="CC3300"/>
              </a:buClr>
              <a:buFontTx/>
              <a:buChar char="•"/>
            </a:pPr>
            <a:r>
              <a:rPr lang="en-US" altLang="en-US" sz="2000" b="1" i="0" dirty="0">
                <a:solidFill>
                  <a:srgbClr val="000099"/>
                </a:solidFill>
                <a:sym typeface="cmr10" pitchFamily="34" charset="0"/>
              </a:rPr>
              <a:t> “I am not a bigot!” </a:t>
            </a:r>
            <a:r>
              <a:rPr lang="en-US" altLang="en-US" sz="1600" b="1" i="0" dirty="0" smtClean="0">
                <a:solidFill>
                  <a:srgbClr val="000099"/>
                </a:solidFill>
                <a:sym typeface="cmr10" pitchFamily="34" charset="0"/>
              </a:rPr>
              <a:t>(Python, packages</a:t>
            </a:r>
            <a:r>
              <a:rPr lang="en-US" altLang="en-US" sz="1600" b="1" i="0" dirty="0">
                <a:solidFill>
                  <a:srgbClr val="000099"/>
                </a:solidFill>
                <a:sym typeface="cmr10" pitchFamily="34" charset="0"/>
              </a:rPr>
              <a:t>)</a:t>
            </a:r>
          </a:p>
        </p:txBody>
      </p:sp>
      <p:graphicFrame>
        <p:nvGraphicFramePr>
          <p:cNvPr id="312362" name="Object 4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41174809"/>
              </p:ext>
            </p:extLst>
          </p:nvPr>
        </p:nvGraphicFramePr>
        <p:xfrm>
          <a:off x="6398399" y="890587"/>
          <a:ext cx="2663825" cy="243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Drawing" r:id="rId5" imgW="5286195" imgH="4838415" progId="Canvas.Drawing.X">
                  <p:embed/>
                </p:oleObj>
              </mc:Choice>
              <mc:Fallback>
                <p:oleObj name="Drawing" r:id="rId5" imgW="5286195" imgH="4838415" progId="Canvas.Drawing.X">
                  <p:embed/>
                  <p:pic>
                    <p:nvPicPr>
                      <p:cNvPr id="0" name="Object 4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8399" y="890587"/>
                        <a:ext cx="2663825" cy="2436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2363" name="AutoShape 43"/>
          <p:cNvSpPr>
            <a:spLocks noChangeArrowheads="1"/>
          </p:cNvSpPr>
          <p:nvPr/>
        </p:nvSpPr>
        <p:spPr bwMode="auto">
          <a:xfrm rot="-5400000">
            <a:off x="5507832" y="5230019"/>
            <a:ext cx="1008062" cy="431800"/>
          </a:xfrm>
          <a:prstGeom prst="cube">
            <a:avLst>
              <a:gd name="adj" fmla="val 25000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312366" name="Line 46"/>
          <p:cNvSpPr>
            <a:spLocks noChangeShapeType="1"/>
          </p:cNvSpPr>
          <p:nvPr/>
        </p:nvSpPr>
        <p:spPr bwMode="auto">
          <a:xfrm>
            <a:off x="3851275" y="5373688"/>
            <a:ext cx="1871663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12376" name="Picture 56" descr="R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225" y="4652963"/>
            <a:ext cx="22669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2378" name="Text Box 58"/>
          <p:cNvSpPr txBox="1">
            <a:spLocks noChangeArrowheads="1"/>
          </p:cNvSpPr>
          <p:nvPr/>
        </p:nvSpPr>
        <p:spPr bwMode="auto">
          <a:xfrm>
            <a:off x="7092950" y="3344371"/>
            <a:ext cx="1652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0066FF"/>
                </a:solidFill>
              </a:rPr>
              <a:t>Multi ≠ Inter</a:t>
            </a:r>
          </a:p>
        </p:txBody>
      </p:sp>
      <p:pic>
        <p:nvPicPr>
          <p:cNvPr id="3088" name="Picture 16" descr="MCj03395760000[1]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203" y="3414221"/>
            <a:ext cx="360362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1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2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1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12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312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312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312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12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12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12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1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12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12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12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12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123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123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123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123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12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12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375" grpId="0" animBg="1"/>
      <p:bldP spid="312375" grpId="1" animBg="1"/>
      <p:bldP spid="312375" grpId="2" animBg="1"/>
      <p:bldP spid="312363" grpId="0" animBg="1"/>
      <p:bldP spid="312366" grpId="0" animBg="1"/>
      <p:bldP spid="312378" grpId="0"/>
      <p:bldP spid="31237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smtClean="0"/>
              <a:t> © Rubin Landau, OSU Physics</a:t>
            </a:r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341425" y="670773"/>
            <a:ext cx="8637587" cy="134498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</a:pPr>
            <a:r>
              <a:rPr lang="en-US" altLang="en-US" sz="2000" b="1" dirty="0">
                <a:solidFill>
                  <a:srgbClr val="993300"/>
                </a:solidFill>
                <a:sym typeface="cmr10" pitchFamily="34" charset="0"/>
              </a:rPr>
              <a:t>President’s Info Tech Advisory </a:t>
            </a:r>
            <a:r>
              <a:rPr lang="en-US" altLang="en-US" sz="2000" b="1" dirty="0" smtClean="0">
                <a:solidFill>
                  <a:srgbClr val="993300"/>
                </a:solidFill>
                <a:sym typeface="cmr10" pitchFamily="34" charset="0"/>
              </a:rPr>
              <a:t>Committee:</a:t>
            </a:r>
            <a:endParaRPr lang="en-US" altLang="en-US" sz="2000" b="1" dirty="0">
              <a:solidFill>
                <a:srgbClr val="993300"/>
              </a:solidFill>
              <a:sym typeface="cmr10" pitchFamily="34" charset="0"/>
            </a:endParaRPr>
          </a:p>
          <a:p>
            <a:pPr lvl="1" algn="l">
              <a:lnSpc>
                <a:spcPct val="110000"/>
              </a:lnSpc>
            </a:pPr>
            <a:r>
              <a:rPr lang="en-US" altLang="en-US" b="1" dirty="0" smtClean="0">
                <a:solidFill>
                  <a:srgbClr val="993300"/>
                </a:solidFill>
                <a:sym typeface="cmr10" pitchFamily="34" charset="0"/>
              </a:rPr>
              <a:t>CS departments alone </a:t>
            </a:r>
            <a:r>
              <a:rPr lang="en-US" altLang="en-US" b="1" dirty="0">
                <a:solidFill>
                  <a:srgbClr val="993300"/>
                </a:solidFill>
                <a:sym typeface="cmr10" pitchFamily="34" charset="0"/>
              </a:rPr>
              <a:t>can’t meet need, not diverse,  </a:t>
            </a:r>
          </a:p>
          <a:p>
            <a:pPr lvl="1" algn="l">
              <a:lnSpc>
                <a:spcPct val="110000"/>
              </a:lnSpc>
            </a:pPr>
            <a:r>
              <a:rPr lang="en-US" altLang="en-US" b="1" dirty="0">
                <a:solidFill>
                  <a:srgbClr val="993300"/>
                </a:solidFill>
                <a:sym typeface="cmr10" pitchFamily="34" charset="0"/>
              </a:rPr>
              <a:t>“computational science indispensable in every sector,… need be recognized by </a:t>
            </a:r>
            <a:r>
              <a:rPr lang="en-US" altLang="en-US" b="1" dirty="0" smtClean="0">
                <a:solidFill>
                  <a:srgbClr val="993300"/>
                </a:solidFill>
                <a:sym typeface="cmr10" pitchFamily="34" charset="0"/>
              </a:rPr>
              <a:t>governments  </a:t>
            </a:r>
            <a:r>
              <a:rPr lang="en-US" altLang="en-US" b="1" dirty="0">
                <a:solidFill>
                  <a:srgbClr val="993300"/>
                </a:solidFill>
                <a:sym typeface="cmr10" pitchFamily="34" charset="0"/>
              </a:rPr>
              <a:t>&amp; universities”</a:t>
            </a:r>
            <a:endParaRPr lang="en-US" altLang="en-US" b="1" dirty="0">
              <a:solidFill>
                <a:srgbClr val="9933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6413" y="68212"/>
            <a:ext cx="7877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 smtClean="0">
                <a:solidFill>
                  <a:srgbClr val="000099"/>
                </a:solidFill>
              </a:rPr>
              <a:t>Help Us Change Physics Courses</a:t>
            </a:r>
            <a:endParaRPr lang="en-US" sz="2800" b="1" i="0" dirty="0">
              <a:solidFill>
                <a:srgbClr val="000099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73088" y="790414"/>
            <a:ext cx="2195749" cy="15169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956845" y="2307364"/>
            <a:ext cx="1935036" cy="37601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572142" y="2384277"/>
            <a:ext cx="2623559" cy="5640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56384" y="2105476"/>
            <a:ext cx="8816975" cy="4752524"/>
            <a:chOff x="156384" y="2105476"/>
            <a:chExt cx="8816975" cy="4752524"/>
          </a:xfrm>
        </p:grpSpPr>
        <p:grpSp>
          <p:nvGrpSpPr>
            <p:cNvPr id="10" name="Group 9"/>
            <p:cNvGrpSpPr/>
            <p:nvPr/>
          </p:nvGrpSpPr>
          <p:grpSpPr>
            <a:xfrm>
              <a:off x="156384" y="2105476"/>
              <a:ext cx="8816975" cy="4752524"/>
              <a:chOff x="156384" y="2105476"/>
              <a:chExt cx="8816975" cy="4752524"/>
            </a:xfrm>
          </p:grpSpPr>
          <p:pic>
            <p:nvPicPr>
              <p:cNvPr id="97282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384" y="2105476"/>
                <a:ext cx="8816975" cy="4752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 algn="ctr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" name="Oval 6"/>
              <p:cNvSpPr/>
              <p:nvPr/>
            </p:nvSpPr>
            <p:spPr bwMode="auto">
              <a:xfrm>
                <a:off x="6773084" y="3918341"/>
                <a:ext cx="1446787" cy="663383"/>
              </a:xfrm>
              <a:prstGeom prst="ellipse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1" u="none" strike="noStrike" cap="none" normalizeH="0" baseline="0" smtClean="0">
                  <a:ln>
                    <a:noFill/>
                  </a:ln>
                  <a:solidFill>
                    <a:srgbClr val="993300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436498" y="3561272"/>
              <a:ext cx="3740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We want your course as a text</a:t>
              </a:r>
              <a:endParaRPr lang="en-US" dirty="0" smtClean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34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905000" y="9906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en-US" altLang="en-US" sz="2400" i="0">
              <a:latin typeface="Times" pitchFamily="18" charset="0"/>
            </a:endParaRPr>
          </a:p>
        </p:txBody>
      </p:sp>
      <p:graphicFrame>
        <p:nvGraphicFramePr>
          <p:cNvPr id="4098" name="Object 4">
            <a:hlinkClick r:id="rId5" action="ppaction://hlinkfile"/>
          </p:cNvPr>
          <p:cNvGraphicFramePr>
            <a:graphicFrameLocks noChangeAspect="1"/>
          </p:cNvGraphicFramePr>
          <p:nvPr/>
        </p:nvGraphicFramePr>
        <p:xfrm>
          <a:off x="752475" y="904875"/>
          <a:ext cx="8666163" cy="716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Document" r:id="rId6" imgW="10444774" imgH="8499468" progId="Word.Document.8">
                  <p:embed/>
                </p:oleObj>
              </mc:Choice>
              <mc:Fallback>
                <p:oleObj name="Document" r:id="rId6" imgW="10444774" imgH="8499468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475" y="904875"/>
                        <a:ext cx="8666163" cy="716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1095375" y="5676900"/>
            <a:ext cx="7653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11872" y="5389880"/>
            <a:ext cx="4748213" cy="1477328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lnSpc>
                <a:spcPct val="125000"/>
              </a:lnSpc>
            </a:pPr>
            <a:r>
              <a:rPr lang="en-US" altLang="en-US" dirty="0">
                <a:solidFill>
                  <a:srgbClr val="FFFFAF"/>
                </a:solidFill>
              </a:rPr>
              <a:t>Real computation across the curriculum</a:t>
            </a:r>
          </a:p>
          <a:p>
            <a:pPr>
              <a:lnSpc>
                <a:spcPct val="125000"/>
              </a:lnSpc>
            </a:pPr>
            <a:r>
              <a:rPr lang="en-US" altLang="en-US" dirty="0">
                <a:solidFill>
                  <a:srgbClr val="FFFFAF"/>
                </a:solidFill>
              </a:rPr>
              <a:t>Not 1 course, not just our view</a:t>
            </a:r>
          </a:p>
          <a:p>
            <a:pPr>
              <a:lnSpc>
                <a:spcPct val="125000"/>
              </a:lnSpc>
            </a:pPr>
            <a:r>
              <a:rPr lang="en-US" altLang="en-US" dirty="0">
                <a:solidFill>
                  <a:srgbClr val="FFFFAF"/>
                </a:solidFill>
              </a:rPr>
              <a:t>Use </a:t>
            </a:r>
            <a:r>
              <a:rPr lang="en-US" altLang="en-US" dirty="0" smtClean="0">
                <a:solidFill>
                  <a:srgbClr val="FFFFAF"/>
                </a:solidFill>
              </a:rPr>
              <a:t>Available &amp; New Courses &lt; 7 </a:t>
            </a:r>
            <a:r>
              <a:rPr lang="en-US" altLang="en-US" dirty="0" smtClean="0">
                <a:solidFill>
                  <a:srgbClr val="FFFFAF"/>
                </a:solidFill>
              </a:rPr>
              <a:t>years</a:t>
            </a:r>
          </a:p>
          <a:p>
            <a:pPr>
              <a:lnSpc>
                <a:spcPct val="125000"/>
              </a:lnSpc>
            </a:pPr>
            <a:r>
              <a:rPr lang="en-US" altLang="en-US" dirty="0" smtClean="0">
                <a:solidFill>
                  <a:srgbClr val="FFFFAF"/>
                </a:solidFill>
              </a:rPr>
              <a:t>Dual degrees</a:t>
            </a:r>
            <a:endParaRPr lang="en-US" altLang="en-US" dirty="0">
              <a:solidFill>
                <a:srgbClr val="FFFFAF"/>
              </a:solidFill>
            </a:endParaRPr>
          </a:p>
        </p:txBody>
      </p:sp>
      <p:pic>
        <p:nvPicPr>
          <p:cNvPr id="4103" name="Picture 11" descr="CPUG_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5805488"/>
            <a:ext cx="1081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WordArt 12"/>
          <p:cNvSpPr>
            <a:spLocks noChangeArrowheads="1" noChangeShapeType="1" noTextEdit="1"/>
          </p:cNvSpPr>
          <p:nvPr/>
        </p:nvSpPr>
        <p:spPr bwMode="auto">
          <a:xfrm>
            <a:off x="2916238" y="115888"/>
            <a:ext cx="3960812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BS in CP @ OSU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795963" y="6381750"/>
            <a:ext cx="3168650" cy="476250"/>
          </a:xfrm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r>
              <a:rPr lang="en-US" altLang="en-US" i="0">
                <a:solidFill>
                  <a:schemeClr val="tx2"/>
                </a:solidFill>
              </a:rPr>
              <a:t> © Rubin Landau, OSU</a:t>
            </a:r>
          </a:p>
        </p:txBody>
      </p:sp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106986"/>
            <a:ext cx="7596187" cy="41433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/>
              <a:t>Computational </a:t>
            </a:r>
            <a:r>
              <a:rPr lang="en-US" sz="3600" dirty="0" smtClean="0"/>
              <a:t>UG Degree</a:t>
            </a:r>
            <a:endParaRPr lang="en-US" sz="3600" dirty="0" smtClean="0"/>
          </a:p>
        </p:txBody>
      </p:sp>
      <p:sp>
        <p:nvSpPr>
          <p:cNvPr id="416771" name="Text Box 3"/>
          <p:cNvSpPr txBox="1">
            <a:spLocks noChangeArrowheads="1"/>
          </p:cNvSpPr>
          <p:nvPr/>
        </p:nvSpPr>
        <p:spPr bwMode="auto">
          <a:xfrm>
            <a:off x="971550" y="620713"/>
            <a:ext cx="47529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16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Abbassi</a:t>
            </a:r>
            <a:r>
              <a:rPr lang="en-US" sz="16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, Swanson, 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Epic, </a:t>
            </a:r>
            <a:r>
              <a:rPr lang="en-US" sz="1600" dirty="0" err="1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Mariasingam</a:t>
            </a:r>
            <a:r>
              <a:rPr lang="en-US" sz="1600" dirty="0"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, L</a:t>
            </a:r>
          </a:p>
        </p:txBody>
      </p:sp>
      <p:graphicFrame>
        <p:nvGraphicFramePr>
          <p:cNvPr id="9291" name="Group 75"/>
          <p:cNvGraphicFramePr>
            <a:graphicFrameLocks noGrp="1"/>
          </p:cNvGraphicFramePr>
          <p:nvPr/>
        </p:nvGraphicFramePr>
        <p:xfrm>
          <a:off x="539750" y="1052513"/>
          <a:ext cx="7921625" cy="3682683"/>
        </p:xfrm>
        <a:graphic>
          <a:graphicData uri="http://schemas.openxmlformats.org/drawingml/2006/table">
            <a:tbl>
              <a:tblPr/>
              <a:tblGrid>
                <a:gridCol w="4032250"/>
                <a:gridCol w="3889375"/>
              </a:tblGrid>
              <a:tr h="3603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Computational Physics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Computational Mathematics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1. Houghton C</a:t>
                      </a:r>
                      <a:r>
                        <a:rPr kumimoji="0" lang="en-US" alt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1. Arizona State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2. Illinois State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2. CUNY Brooklyn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3. Oregon State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3. Michigan State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4. SUNY Buffalo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4. Missouri So  State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5. Chris Newport (BS/MS+CS)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5. Rice</a:t>
                      </a: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Computational Science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6. Rochester Inst Tech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1. Stanford (+Math)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7. Seattle Pacific</a:t>
                      </a: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05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2. SUNY Brockport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8. Saginaw Valley State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3. Stevens Inst Tech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9. San Jose State </a:t>
                      </a: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nl-NL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4. UC  Berkeley   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10. U  Chicago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89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Computational Biology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11. U Illinois Chicago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2701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it-IT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1. Carnegie Mellon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endParaRPr kumimoji="0" lang="en-US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it-IT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2. U  Pennsylvania</a:t>
                      </a:r>
                      <a:endParaRPr kumimoji="0" lang="en-US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endParaRPr kumimoji="0" lang="en-US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16819" name="Group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1402"/>
              </p:ext>
            </p:extLst>
          </p:nvPr>
        </p:nvGraphicFramePr>
        <p:xfrm>
          <a:off x="539750" y="5084763"/>
          <a:ext cx="8064500" cy="1409383"/>
        </p:xfrm>
        <a:graphic>
          <a:graphicData uri="http://schemas.openxmlformats.org/drawingml/2006/table">
            <a:tbl>
              <a:tblPr/>
              <a:tblGrid>
                <a:gridCol w="4033838"/>
                <a:gridCol w="4030662"/>
              </a:tblGrid>
              <a:tr h="3603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Foreign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Programs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1. Australian National University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5. 6. U Calgary (CSE) , Waterloo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pl-PL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2. Kanazawawa U Japan (CSE)</a:t>
                      </a:r>
                      <a:endParaRPr kumimoji="0" lang="en-US" alt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de-DE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7. U Erlangen-Nurnberg (CSE) </a:t>
                      </a:r>
                      <a:endParaRPr kumimoji="0" lang="en-US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3. National U Singapore (CSE)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8. U Waterloo (CSE)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4. Trinity C, Dublin (CP)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cmr10" pitchFamily="34" charset="0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9. Utrecht U (CSE)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88" name="Text Box 71"/>
          <p:cNvSpPr txBox="1">
            <a:spLocks noChangeArrowheads="1"/>
          </p:cNvSpPr>
          <p:nvPr/>
        </p:nvSpPr>
        <p:spPr bwMode="auto">
          <a:xfrm>
            <a:off x="6516688" y="620713"/>
            <a:ext cx="14750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l"/>
            <a:r>
              <a:rPr lang="en-US" altLang="en-US" dirty="0">
                <a:solidFill>
                  <a:srgbClr val="000099"/>
                </a:solidFill>
                <a:sym typeface="Symbol" pitchFamily="18" charset="2"/>
              </a:rPr>
              <a:t></a:t>
            </a:r>
            <a:r>
              <a:rPr lang="en-US" altLang="en-US" dirty="0">
                <a:solidFill>
                  <a:srgbClr val="000099"/>
                </a:solidFill>
              </a:rPr>
              <a:t> </a:t>
            </a:r>
            <a:r>
              <a:rPr lang="en-US" altLang="en-US" dirty="0" smtClean="0">
                <a:solidFill>
                  <a:srgbClr val="000099"/>
                </a:solidFill>
              </a:rPr>
              <a:t>5x(2001</a:t>
            </a:r>
            <a:r>
              <a:rPr lang="en-US" altLang="en-US" dirty="0">
                <a:solidFill>
                  <a:srgbClr val="000099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5795963" y="6381750"/>
            <a:ext cx="3168650" cy="476250"/>
          </a:xfrm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r>
              <a:rPr lang="en-US" altLang="en-US" i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© Rubin Landau, OSU</a:t>
            </a:r>
          </a:p>
        </p:txBody>
      </p:sp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229600" cy="41433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Other UG Computational Programs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368300" y="963613"/>
            <a:ext cx="8153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l"/>
            <a:r>
              <a:rPr lang="en-US" altLang="en-US" sz="1200" b="1" dirty="0">
                <a:solidFill>
                  <a:srgbClr val="FF66CC"/>
                </a:solidFill>
              </a:rPr>
              <a:t>What's in a name? That which we call a </a:t>
            </a:r>
            <a:r>
              <a:rPr lang="en-US" altLang="en-US" sz="1200" b="1" dirty="0" smtClean="0">
                <a:solidFill>
                  <a:srgbClr val="FF66CC"/>
                </a:solidFill>
              </a:rPr>
              <a:t>rose by </a:t>
            </a:r>
            <a:r>
              <a:rPr lang="en-US" altLang="en-US" sz="1200" b="1" dirty="0">
                <a:solidFill>
                  <a:srgbClr val="FF66CC"/>
                </a:solidFill>
              </a:rPr>
              <a:t>any other name would smell as </a:t>
            </a:r>
            <a:r>
              <a:rPr lang="en-US" altLang="en-US" sz="1200" b="1" dirty="0" smtClean="0">
                <a:solidFill>
                  <a:srgbClr val="FF66CC"/>
                </a:solidFill>
              </a:rPr>
              <a:t>sweet.</a:t>
            </a:r>
            <a:r>
              <a:rPr lang="en-US" altLang="en-US" sz="1200" dirty="0" smtClean="0"/>
              <a:t> </a:t>
            </a:r>
            <a:endParaRPr lang="en-US" altLang="en-US" sz="1600" dirty="0">
              <a:solidFill>
                <a:srgbClr val="F21E3C"/>
              </a:solidFill>
            </a:endParaRPr>
          </a:p>
        </p:txBody>
      </p:sp>
      <p:graphicFrame>
        <p:nvGraphicFramePr>
          <p:cNvPr id="10293" name="Group 5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177562"/>
              </p:ext>
            </p:extLst>
          </p:nvPr>
        </p:nvGraphicFramePr>
        <p:xfrm>
          <a:off x="569913" y="2271713"/>
          <a:ext cx="7962900" cy="4121155"/>
        </p:xfrm>
        <a:graphic>
          <a:graphicData uri="http://schemas.openxmlformats.org/drawingml/2006/table">
            <a:tbl>
              <a:tblPr/>
              <a:tblGrid>
                <a:gridCol w="4157662"/>
                <a:gridCol w="3805238"/>
              </a:tblGrid>
              <a:tr h="3127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Computational</a:t>
                      </a:r>
                      <a:r>
                        <a:rPr kumimoji="0" lang="en-US" altLang="en-US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Physics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Computational</a:t>
                      </a:r>
                      <a:r>
                        <a:rPr kumimoji="0" lang="en-US" altLang="en-US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Science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1. Carnegie-Mellon,  2. Abilene Christian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1. Capital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3. North Carolina State, Chapman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2. Clark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4. Penn State Erie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3. Old Dominion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5. U  Arkansas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4. RPI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Computational</a:t>
                      </a:r>
                      <a:r>
                        <a:rPr kumimoji="0" lang="en-US" altLang="en-US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2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Mathematics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5. Salve Regina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1. Princeton   (App &amp; CM)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6. Syracuse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2. San Diego State (App &amp; CM)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7. U  Wisconsin  Eau Claire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3. U Central Florida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8. U Wisconsin   LaCrosse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1150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4. U Nebraska-Lincoln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9. U Wisconsin Madison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54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400" b="1" i="0" u="sng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Computational Biology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10. Wittenberg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1. UC Merced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11. Wofford 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2. Center CB (Colo)</a:t>
                      </a: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marL="742950" indent="-28575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marL="11430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marL="16002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marL="2057400" indent="-228600"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89" name="Text Box 48"/>
          <p:cNvSpPr txBox="1">
            <a:spLocks noChangeArrowheads="1"/>
          </p:cNvSpPr>
          <p:nvPr/>
        </p:nvSpPr>
        <p:spPr bwMode="auto">
          <a:xfrm>
            <a:off x="1384300" y="1284288"/>
            <a:ext cx="265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l"/>
            <a:r>
              <a:rPr lang="en-US" altLang="en-US"/>
              <a:t> </a:t>
            </a:r>
          </a:p>
        </p:txBody>
      </p:sp>
      <p:sp>
        <p:nvSpPr>
          <p:cNvPr id="418865" name="Text Box 49"/>
          <p:cNvSpPr txBox="1">
            <a:spLocks noChangeArrowheads="1"/>
          </p:cNvSpPr>
          <p:nvPr/>
        </p:nvSpPr>
        <p:spPr bwMode="auto">
          <a:xfrm>
            <a:off x="1065213" y="1427163"/>
            <a:ext cx="54022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b="1" i="0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Minor, Concentration, Track, Emphasis, </a:t>
            </a:r>
          </a:p>
          <a:p>
            <a:pPr algn="l">
              <a:defRPr/>
            </a:pPr>
            <a:r>
              <a:rPr lang="en-US" b="1" i="0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Option, Focus (</a:t>
            </a:r>
            <a:r>
              <a:rPr lang="en-US" b="1" i="0" u="sng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23) </a:t>
            </a:r>
            <a:r>
              <a:rPr lang="en-US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(all politics are local)</a:t>
            </a:r>
          </a:p>
        </p:txBody>
      </p:sp>
      <p:sp>
        <p:nvSpPr>
          <p:cNvPr id="10295" name="Text Box 55"/>
          <p:cNvSpPr txBox="1">
            <a:spLocks noChangeArrowheads="1"/>
          </p:cNvSpPr>
          <p:nvPr/>
        </p:nvSpPr>
        <p:spPr bwMode="auto">
          <a:xfrm>
            <a:off x="0" y="6583363"/>
            <a:ext cx="1285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solidFill>
                  <a:srgbClr val="FF99CC"/>
                </a:solidFill>
              </a:rPr>
              <a:t>(NY Botanical)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pic>
        <p:nvPicPr>
          <p:cNvPr id="30413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91302" y="-30956"/>
            <a:ext cx="5368511" cy="6884988"/>
          </a:xfrm>
          <a:noFill/>
        </p:spPr>
      </p:pic>
      <p:sp>
        <p:nvSpPr>
          <p:cNvPr id="17412" name="Text Box 14"/>
          <p:cNvSpPr txBox="1">
            <a:spLocks noChangeArrowheads="1"/>
          </p:cNvSpPr>
          <p:nvPr/>
        </p:nvSpPr>
        <p:spPr bwMode="auto">
          <a:xfrm>
            <a:off x="8659813" y="992188"/>
            <a:ext cx="476412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l"/>
            <a:r>
              <a:rPr lang="en-US" altLang="en-US" sz="2400" b="1" i="0" dirty="0">
                <a:solidFill>
                  <a:srgbClr val="000099"/>
                </a:solidFill>
              </a:rPr>
              <a:t>C</a:t>
            </a:r>
          </a:p>
          <a:p>
            <a:pPr algn="l"/>
            <a:r>
              <a:rPr lang="en-US" altLang="en-US" sz="2400" b="1" i="0" dirty="0">
                <a:solidFill>
                  <a:srgbClr val="000099"/>
                </a:solidFill>
              </a:rPr>
              <a:t>S</a:t>
            </a:r>
          </a:p>
          <a:p>
            <a:pPr algn="l"/>
            <a:r>
              <a:rPr lang="en-US" altLang="en-US" sz="2400" b="1" i="0" dirty="0">
                <a:solidFill>
                  <a:srgbClr val="000099"/>
                </a:solidFill>
              </a:rPr>
              <a:t>E</a:t>
            </a:r>
          </a:p>
          <a:p>
            <a:pPr algn="l"/>
            <a:endParaRPr lang="en-US" altLang="en-US" sz="2400" b="1" i="0" dirty="0">
              <a:solidFill>
                <a:srgbClr val="000099"/>
              </a:solidFill>
            </a:endParaRPr>
          </a:p>
          <a:p>
            <a:pPr algn="l"/>
            <a:r>
              <a:rPr lang="en-US" altLang="en-US" sz="2400" b="1" i="0" dirty="0">
                <a:solidFill>
                  <a:srgbClr val="000099"/>
                </a:solidFill>
              </a:rPr>
              <a:t>C</a:t>
            </a:r>
          </a:p>
          <a:p>
            <a:pPr algn="l"/>
            <a:r>
              <a:rPr lang="en-US" altLang="en-US" sz="2400" b="1" i="0" dirty="0">
                <a:solidFill>
                  <a:srgbClr val="000099"/>
                </a:solidFill>
              </a:rPr>
              <a:t>O</a:t>
            </a:r>
          </a:p>
          <a:p>
            <a:pPr algn="l"/>
            <a:r>
              <a:rPr lang="en-US" altLang="en-US" sz="2400" b="1" i="0" dirty="0">
                <a:solidFill>
                  <a:srgbClr val="000099"/>
                </a:solidFill>
              </a:rPr>
              <a:t>M</a:t>
            </a:r>
          </a:p>
          <a:p>
            <a:pPr algn="l"/>
            <a:r>
              <a:rPr lang="en-US" altLang="en-US" sz="2400" b="1" i="0" dirty="0">
                <a:solidFill>
                  <a:srgbClr val="000099"/>
                </a:solidFill>
              </a:rPr>
              <a:t>M</a:t>
            </a:r>
          </a:p>
          <a:p>
            <a:pPr algn="l"/>
            <a:r>
              <a:rPr lang="en-US" altLang="en-US" sz="2400" b="1" i="0" dirty="0">
                <a:solidFill>
                  <a:srgbClr val="000099"/>
                </a:solidFill>
              </a:rPr>
              <a:t>U</a:t>
            </a:r>
          </a:p>
          <a:p>
            <a:pPr algn="l"/>
            <a:r>
              <a:rPr lang="en-US" altLang="en-US" sz="2400" b="1" i="0" dirty="0">
                <a:solidFill>
                  <a:srgbClr val="000099"/>
                </a:solidFill>
              </a:rPr>
              <a:t>N</a:t>
            </a:r>
          </a:p>
          <a:p>
            <a:pPr algn="l"/>
            <a:r>
              <a:rPr lang="en-US" altLang="en-US" sz="2400" b="1" i="0" dirty="0">
                <a:solidFill>
                  <a:srgbClr val="000099"/>
                </a:solidFill>
              </a:rPr>
              <a:t>I</a:t>
            </a:r>
          </a:p>
          <a:p>
            <a:pPr algn="l"/>
            <a:r>
              <a:rPr lang="en-US" altLang="en-US" sz="2400" b="1" i="0" dirty="0">
                <a:solidFill>
                  <a:srgbClr val="000099"/>
                </a:solidFill>
              </a:rPr>
              <a:t>T</a:t>
            </a:r>
          </a:p>
          <a:p>
            <a:pPr algn="l"/>
            <a:r>
              <a:rPr lang="en-US" altLang="en-US" sz="2400" b="1" i="0" dirty="0">
                <a:solidFill>
                  <a:srgbClr val="000099"/>
                </a:solidFill>
              </a:rPr>
              <a:t>y</a:t>
            </a:r>
          </a:p>
        </p:txBody>
      </p:sp>
      <p:sp>
        <p:nvSpPr>
          <p:cNvPr id="304143" name="WordArt 15"/>
          <p:cNvSpPr>
            <a:spLocks noChangeArrowheads="1" noChangeShapeType="1" noTextEdit="1"/>
          </p:cNvSpPr>
          <p:nvPr/>
        </p:nvSpPr>
        <p:spPr bwMode="auto">
          <a:xfrm>
            <a:off x="395288" y="0"/>
            <a:ext cx="1728787" cy="1063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It Takes a Village</a:t>
            </a:r>
          </a:p>
        </p:txBody>
      </p:sp>
      <p:pic>
        <p:nvPicPr>
          <p:cNvPr id="304146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68413"/>
            <a:ext cx="2663825" cy="199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47" name="Text Box 19"/>
          <p:cNvSpPr txBox="1">
            <a:spLocks noChangeArrowheads="1"/>
          </p:cNvSpPr>
          <p:nvPr/>
        </p:nvSpPr>
        <p:spPr bwMode="auto">
          <a:xfrm>
            <a:off x="93697" y="3363913"/>
            <a:ext cx="30555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r>
              <a:rPr lang="en-US" altLang="en-US" i="0" dirty="0" smtClean="0">
                <a:solidFill>
                  <a:srgbClr val="000099"/>
                </a:solidFill>
              </a:rPr>
              <a:t>DOE Awards, Fellowship </a:t>
            </a:r>
            <a:endParaRPr lang="en-US" altLang="en-US" i="0" dirty="0">
              <a:solidFill>
                <a:srgbClr val="000099"/>
              </a:solidFill>
            </a:endParaRPr>
          </a:p>
        </p:txBody>
      </p:sp>
      <p:pic>
        <p:nvPicPr>
          <p:cNvPr id="304148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7" y="5081587"/>
            <a:ext cx="291623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9514" y="3860789"/>
            <a:ext cx="3448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7030A0"/>
                </a:solidFill>
              </a:rPr>
              <a:t>XSEDE</a:t>
            </a:r>
            <a:r>
              <a:rPr lang="en-US" i="0" dirty="0">
                <a:solidFill>
                  <a:srgbClr val="7030A0"/>
                </a:solidFill>
              </a:rPr>
              <a:t> </a:t>
            </a:r>
            <a:r>
              <a:rPr lang="en-US" i="0" dirty="0" smtClean="0">
                <a:solidFill>
                  <a:srgbClr val="7030A0"/>
                </a:solidFill>
              </a:rPr>
              <a:t>(NSF)</a:t>
            </a:r>
            <a:endParaRPr lang="en-US" i="0" dirty="0">
              <a:solidFill>
                <a:srgbClr val="7030A0"/>
              </a:solidFill>
            </a:endParaRPr>
          </a:p>
          <a:p>
            <a:r>
              <a:rPr lang="en-US" sz="1200" i="0" dirty="0" smtClean="0">
                <a:solidFill>
                  <a:srgbClr val="7030A0"/>
                </a:solidFill>
              </a:rPr>
              <a:t>(Extreme </a:t>
            </a:r>
            <a:r>
              <a:rPr lang="en-US" sz="1200" i="0" dirty="0" err="1" smtClean="0">
                <a:solidFill>
                  <a:srgbClr val="7030A0"/>
                </a:solidFill>
              </a:rPr>
              <a:t>Sci</a:t>
            </a:r>
            <a:r>
              <a:rPr lang="en-US" sz="1200" i="0" dirty="0" smtClean="0">
                <a:solidFill>
                  <a:srgbClr val="7030A0"/>
                </a:solidFill>
              </a:rPr>
              <a:t> &amp; </a:t>
            </a:r>
            <a:r>
              <a:rPr lang="en-US" sz="1200" i="0" dirty="0" err="1" smtClean="0">
                <a:solidFill>
                  <a:srgbClr val="7030A0"/>
                </a:solidFill>
              </a:rPr>
              <a:t>Engr</a:t>
            </a:r>
            <a:r>
              <a:rPr lang="en-US" sz="1200" i="0" dirty="0" smtClean="0">
                <a:solidFill>
                  <a:srgbClr val="7030A0"/>
                </a:solidFill>
              </a:rPr>
              <a:t> Discovery Environ)</a:t>
            </a:r>
          </a:p>
          <a:p>
            <a:r>
              <a:rPr lang="en-US" sz="1200" i="0" dirty="0" smtClean="0">
                <a:solidFill>
                  <a:srgbClr val="7030A0"/>
                </a:solidFill>
              </a:rPr>
              <a:t>= </a:t>
            </a:r>
            <a:r>
              <a:rPr lang="en-US" i="0" dirty="0" smtClean="0">
                <a:solidFill>
                  <a:srgbClr val="7030A0"/>
                </a:solidFill>
              </a:rPr>
              <a:t> </a:t>
            </a:r>
            <a:r>
              <a:rPr lang="en-US" sz="2400" i="0" dirty="0" smtClean="0">
                <a:solidFill>
                  <a:srgbClr val="7030A0"/>
                </a:solidFill>
                <a:latin typeface="SymbolPi" panose="020B0604020202020204" pitchFamily="2" charset="0"/>
              </a:rPr>
              <a:t>S</a:t>
            </a:r>
            <a:r>
              <a:rPr lang="en-US" i="0" dirty="0" smtClean="0">
                <a:solidFill>
                  <a:srgbClr val="7030A0"/>
                </a:solidFill>
                <a:latin typeface="SymbolPi" panose="020B0604020202020204" pitchFamily="2" charset="0"/>
              </a:rPr>
              <a:t> </a:t>
            </a:r>
            <a:r>
              <a:rPr lang="en-US" i="0" dirty="0" err="1" smtClean="0">
                <a:solidFill>
                  <a:srgbClr val="7030A0"/>
                </a:solidFill>
                <a:latin typeface="+mj-lt"/>
              </a:rPr>
              <a:t>SuperComputer</a:t>
            </a:r>
            <a:r>
              <a:rPr lang="en-US" i="0" dirty="0" smtClean="0">
                <a:solidFill>
                  <a:srgbClr val="7030A0"/>
                </a:solidFill>
                <a:latin typeface="+mj-lt"/>
              </a:rPr>
              <a:t> Centers</a:t>
            </a:r>
            <a:endParaRPr lang="en-US" i="0" dirty="0" smtClean="0">
              <a:solidFill>
                <a:srgbClr val="7030A0"/>
              </a:solidFill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5406887" y="4784119"/>
            <a:ext cx="705678" cy="433924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6112565" y="5218043"/>
            <a:ext cx="566531" cy="2286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8428383" y="367748"/>
            <a:ext cx="1143000" cy="62444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7504043" y="679967"/>
            <a:ext cx="924340" cy="791023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9342783" y="1063625"/>
            <a:ext cx="824948" cy="293136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560" y="6471382"/>
            <a:ext cx="216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Education People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4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4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43" grpId="0" animBg="1"/>
      <p:bldP spid="304147" grpId="0"/>
      <p:bldP spid="2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dirty="0" smtClean="0"/>
              <a:t>CP </a:t>
            </a:r>
            <a:r>
              <a:rPr lang="en-US" altLang="en-US" sz="2400" dirty="0" smtClean="0"/>
              <a:t> is Research</a:t>
            </a:r>
            <a:r>
              <a:rPr lang="en-US" altLang="en-US" sz="2400" dirty="0" smtClean="0"/>
              <a:t>, </a:t>
            </a:r>
            <a:r>
              <a:rPr lang="en-US" altLang="en-US" sz="2400" dirty="0" err="1" smtClean="0"/>
              <a:t>eg</a:t>
            </a:r>
            <a:r>
              <a:rPr lang="en-US" altLang="en-US" sz="2400" dirty="0" smtClean="0"/>
              <a:t>  </a:t>
            </a:r>
            <a:r>
              <a:rPr lang="en-US" altLang="en-US" sz="3600" dirty="0" smtClean="0"/>
              <a:t>Supernova on Demand</a:t>
            </a:r>
          </a:p>
        </p:txBody>
      </p:sp>
      <p:sp>
        <p:nvSpPr>
          <p:cNvPr id="185351" name="Text Box 7"/>
          <p:cNvSpPr txBox="1">
            <a:spLocks noChangeArrowheads="1"/>
          </p:cNvSpPr>
          <p:nvPr/>
        </p:nvSpPr>
        <p:spPr bwMode="auto">
          <a:xfrm>
            <a:off x="295275" y="844550"/>
            <a:ext cx="7523163" cy="133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buFontTx/>
              <a:buBlip>
                <a:blip r:embed="rId5"/>
              </a:buBlip>
            </a:pPr>
            <a:r>
              <a:rPr lang="en-US" altLang="en-US" b="0" i="0" dirty="0">
                <a:solidFill>
                  <a:schemeClr val="tx2"/>
                </a:solidFill>
              </a:rPr>
              <a:t> </a:t>
            </a:r>
            <a:r>
              <a:rPr lang="en-US" altLang="en-US" sz="1800" b="0" i="0" dirty="0">
                <a:solidFill>
                  <a:schemeClr val="tx2"/>
                </a:solidFill>
              </a:rPr>
              <a:t>Particle physicists data-intensive computing meets astronomy</a:t>
            </a:r>
          </a:p>
          <a:p>
            <a:pPr algn="l">
              <a:lnSpc>
                <a:spcPct val="150000"/>
              </a:lnSpc>
              <a:buFontTx/>
              <a:buBlip>
                <a:blip r:embed="rId5"/>
              </a:buBlip>
            </a:pPr>
            <a:r>
              <a:rPr lang="en-US" altLang="en-US" sz="1600" b="0" i="0" dirty="0">
                <a:solidFill>
                  <a:schemeClr val="tx2"/>
                </a:solidFill>
              </a:rPr>
              <a:t> </a:t>
            </a:r>
            <a:r>
              <a:rPr lang="en-US" altLang="en-US" sz="1800" b="0" i="0" dirty="0">
                <a:solidFill>
                  <a:schemeClr val="tx2"/>
                </a:solidFill>
              </a:rPr>
              <a:t>Measure: expansion rate of universe via Type </a:t>
            </a:r>
            <a:r>
              <a:rPr lang="en-US" altLang="en-US" sz="1800" b="0" i="0" dirty="0" err="1">
                <a:solidFill>
                  <a:schemeClr val="tx2"/>
                </a:solidFill>
              </a:rPr>
              <a:t>Ia</a:t>
            </a:r>
            <a:r>
              <a:rPr lang="en-US" altLang="en-US" sz="1800" b="0" i="0" dirty="0">
                <a:solidFill>
                  <a:schemeClr val="tx2"/>
                </a:solidFill>
              </a:rPr>
              <a:t> supernovae</a:t>
            </a:r>
          </a:p>
          <a:p>
            <a:pPr lvl="1" algn="l">
              <a:lnSpc>
                <a:spcPct val="150000"/>
              </a:lnSpc>
              <a:buFontTx/>
              <a:buBlip>
                <a:blip r:embed="rId5"/>
              </a:buBlip>
            </a:pPr>
            <a:r>
              <a:rPr lang="en-US" altLang="en-US" sz="1800" b="0" i="0" dirty="0">
                <a:solidFill>
                  <a:schemeClr val="tx2"/>
                </a:solidFill>
              </a:rPr>
              <a:t>  standard candle, 2-pt correlation function</a:t>
            </a:r>
          </a:p>
        </p:txBody>
      </p:sp>
      <p:sp>
        <p:nvSpPr>
          <p:cNvPr id="185359" name="Text Box 15"/>
          <p:cNvSpPr txBox="1">
            <a:spLocks noChangeArrowheads="1"/>
          </p:cNvSpPr>
          <p:nvPr/>
        </p:nvSpPr>
        <p:spPr bwMode="auto">
          <a:xfrm>
            <a:off x="7903556" y="939800"/>
            <a:ext cx="10775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 smtClean="0">
                <a:solidFill>
                  <a:srgbClr val="FF99FF"/>
                </a:solidFill>
              </a:rPr>
              <a:t>Movie </a:t>
            </a:r>
            <a:r>
              <a:rPr lang="en-US" altLang="en-US" dirty="0">
                <a:solidFill>
                  <a:srgbClr val="FF99FF"/>
                </a:solidFill>
                <a:sym typeface="Symbol" pitchFamily="18" charset="2"/>
              </a:rPr>
              <a:t></a:t>
            </a:r>
          </a:p>
        </p:txBody>
      </p:sp>
      <p:pic>
        <p:nvPicPr>
          <p:cNvPr id="185348" name="Picture 4" descr="waldo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6" y="2248895"/>
            <a:ext cx="9005887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vaMovi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14724" y="2327015"/>
            <a:ext cx="2571751" cy="4291012"/>
          </a:xfrm>
          <a:prstGeom prst="rect">
            <a:avLst/>
          </a:prstGeom>
        </p:spPr>
      </p:pic>
      <p:sp>
        <p:nvSpPr>
          <p:cNvPr id="185360" name="Rectangle 16"/>
          <p:cNvSpPr>
            <a:spLocks noChangeArrowheads="1"/>
          </p:cNvSpPr>
          <p:nvPr/>
        </p:nvSpPr>
        <p:spPr bwMode="auto">
          <a:xfrm>
            <a:off x="6384925" y="2508250"/>
            <a:ext cx="3133725" cy="474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68" name="Rectangle 24"/>
          <p:cNvSpPr>
            <a:spLocks noChangeArrowheads="1"/>
          </p:cNvSpPr>
          <p:nvPr/>
        </p:nvSpPr>
        <p:spPr bwMode="auto">
          <a:xfrm>
            <a:off x="4800600" y="3497263"/>
            <a:ext cx="3006725" cy="477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5369" name="Rectangle 25"/>
          <p:cNvSpPr>
            <a:spLocks noChangeArrowheads="1"/>
          </p:cNvSpPr>
          <p:nvPr/>
        </p:nvSpPr>
        <p:spPr bwMode="auto">
          <a:xfrm>
            <a:off x="6326189" y="2107130"/>
            <a:ext cx="2817811" cy="476567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021" y="5655029"/>
            <a:ext cx="40560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Tx/>
              <a:buChar char="•"/>
            </a:pPr>
            <a:r>
              <a:rPr lang="en-US" altLang="en-US" i="0" dirty="0"/>
              <a:t>Nat Roe: Physics student coding</a:t>
            </a:r>
          </a:p>
          <a:p>
            <a:pPr lvl="1" algn="l">
              <a:buFontTx/>
              <a:buChar char="•"/>
            </a:pPr>
            <a:r>
              <a:rPr lang="en-US" altLang="en-US" i="0" dirty="0"/>
              <a:t> Poor documentation</a:t>
            </a:r>
          </a:p>
          <a:p>
            <a:pPr lvl="1" algn="l">
              <a:buFontTx/>
              <a:buChar char="•"/>
            </a:pPr>
            <a:r>
              <a:rPr lang="en-US" altLang="en-US" i="0" dirty="0"/>
              <a:t> Poor structure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6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5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53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53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85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85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5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5359" grpId="0"/>
      <p:bldP spid="185369" grpId="0" animBg="1"/>
      <p:bldP spid="185369" grpId="1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2024063" y="3349625"/>
            <a:ext cx="184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3192" name="Text Box 8"/>
          <p:cNvSpPr txBox="1">
            <a:spLocks noChangeArrowheads="1"/>
          </p:cNvSpPr>
          <p:nvPr/>
        </p:nvSpPr>
        <p:spPr bwMode="auto">
          <a:xfrm>
            <a:off x="657225" y="4256088"/>
            <a:ext cx="7789863" cy="641350"/>
          </a:xfrm>
          <a:prstGeom prst="rect">
            <a:avLst/>
          </a:prstGeom>
          <a:solidFill>
            <a:srgbClr val="FFFFFF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i="0">
                <a:solidFill>
                  <a:srgbClr val="808080"/>
                </a:solidFill>
              </a:rPr>
              <a:t>1st   =  Computational subatomic few-body systems (1966-2003)</a:t>
            </a:r>
          </a:p>
          <a:p>
            <a:pPr algn="l"/>
            <a:r>
              <a:rPr lang="en-GB" i="0">
                <a:solidFill>
                  <a:srgbClr val="808080"/>
                </a:solidFill>
              </a:rPr>
              <a:t>2nd   =  Research developments (1988-)  </a:t>
            </a:r>
            <a:r>
              <a:rPr lang="en-GB" i="0">
                <a:solidFill>
                  <a:srgbClr val="808080"/>
                </a:solidFill>
                <a:sym typeface="Symbol" pitchFamily="18" charset="2"/>
              </a:rPr>
              <a:t> broaden, ed dream</a:t>
            </a:r>
            <a:endParaRPr lang="en-US" i="0">
              <a:solidFill>
                <a:srgbClr val="000099"/>
              </a:solidFill>
            </a:endParaRPr>
          </a:p>
        </p:txBody>
      </p:sp>
      <p:pic>
        <p:nvPicPr>
          <p:cNvPr id="93193" name="Picture 9" descr="MCj0434667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0783" y="4369141"/>
            <a:ext cx="646275" cy="630148"/>
          </a:xfrm>
          <a:prstGeom prst="rect">
            <a:avLst/>
          </a:prstGeom>
          <a:noFill/>
        </p:spPr>
      </p:pic>
      <p:sp>
        <p:nvSpPr>
          <p:cNvPr id="93194" name="Text Box 10"/>
          <p:cNvSpPr txBox="1">
            <a:spLocks noChangeArrowheads="1"/>
          </p:cNvSpPr>
          <p:nvPr/>
        </p:nvSpPr>
        <p:spPr bwMode="auto">
          <a:xfrm>
            <a:off x="1695450" y="5287963"/>
            <a:ext cx="5699125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i="0">
                <a:solidFill>
                  <a:srgbClr val="000099"/>
                </a:solidFill>
              </a:rPr>
              <a:t>Computational Physics for Undergraduates</a:t>
            </a:r>
          </a:p>
          <a:p>
            <a:r>
              <a:rPr lang="en-GB" sz="1400" b="1" i="0">
                <a:solidFill>
                  <a:srgbClr val="000099"/>
                </a:solidFill>
              </a:rPr>
              <a:t>Supported by NSF (CCLI, CI-Team/EPIC), OSU, MSR</a:t>
            </a:r>
            <a:endParaRPr lang="en-US" sz="1400"/>
          </a:p>
        </p:txBody>
      </p:sp>
      <p:pic>
        <p:nvPicPr>
          <p:cNvPr id="93195" name="Picture 4" descr="NS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0050" y="5886450"/>
            <a:ext cx="9366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6" name="Picture 7" descr="OSU-vertic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50975" y="6010275"/>
            <a:ext cx="6175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38" y="6003925"/>
            <a:ext cx="2376487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8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91250" y="5973763"/>
            <a:ext cx="490538" cy="434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5830888" y="6584950"/>
            <a:ext cx="27257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400" i="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© Rubin Landau, OSU</a:t>
            </a:r>
          </a:p>
          <a:p>
            <a:endParaRPr lang="en-US" sz="1400" dirty="0"/>
          </a:p>
        </p:txBody>
      </p:sp>
      <p:sp>
        <p:nvSpPr>
          <p:cNvPr id="93205" name="Text Box 21"/>
          <p:cNvSpPr txBox="1">
            <a:spLocks noChangeArrowheads="1"/>
          </p:cNvSpPr>
          <p:nvPr/>
        </p:nvSpPr>
        <p:spPr bwMode="auto">
          <a:xfrm>
            <a:off x="169863" y="0"/>
            <a:ext cx="8974137" cy="1785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4000" b="1" i="0" u="sng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Computational Physics</a:t>
            </a:r>
            <a:r>
              <a:rPr lang="en-US" sz="4000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sz="3200" b="1" i="0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- A Model for Physics Education </a:t>
            </a:r>
          </a:p>
          <a:p>
            <a:pPr>
              <a:lnSpc>
                <a:spcPct val="125000"/>
              </a:lnSpc>
              <a:buFontTx/>
              <a:buChar char="-"/>
            </a:pPr>
            <a:r>
              <a:rPr lang="en-US" sz="2400" b="1" i="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 </a:t>
            </a:r>
            <a:r>
              <a:rPr lang="en-US" sz="2400" b="1" i="0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Model for Future </a:t>
            </a:r>
            <a:r>
              <a:rPr lang="en-US" sz="2400" b="1" i="0" dirty="0" smtClean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eTextBook</a:t>
            </a:r>
            <a:endParaRPr lang="en-US" sz="2400" b="1" i="0" dirty="0">
              <a:solidFill>
                <a:srgbClr val="99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2209800" y="2562225"/>
            <a:ext cx="4451350" cy="1463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25000"/>
              </a:lnSpc>
            </a:pPr>
            <a:r>
              <a:rPr lang="en-US" b="1" i="0" dirty="0">
                <a:solidFill>
                  <a:srgbClr val="0033CC"/>
                </a:solidFill>
              </a:rPr>
              <a:t>Rubin Landau</a:t>
            </a:r>
          </a:p>
          <a:p>
            <a:pPr>
              <a:lnSpc>
                <a:spcPct val="125000"/>
              </a:lnSpc>
            </a:pPr>
            <a:r>
              <a:rPr lang="en-US" b="1" i="0" dirty="0">
                <a:solidFill>
                  <a:srgbClr val="0033CC"/>
                </a:solidFill>
              </a:rPr>
              <a:t>Physics Professor Emeritus</a:t>
            </a:r>
          </a:p>
          <a:p>
            <a:pPr>
              <a:lnSpc>
                <a:spcPct val="125000"/>
              </a:lnSpc>
            </a:pPr>
            <a:r>
              <a:rPr lang="en-US" b="1" i="0" dirty="0">
                <a:solidFill>
                  <a:srgbClr val="0033CC"/>
                </a:solidFill>
              </a:rPr>
              <a:t>Oregon State University</a:t>
            </a:r>
          </a:p>
          <a:p>
            <a:pPr>
              <a:lnSpc>
                <a:spcPct val="125000"/>
              </a:lnSpc>
            </a:pPr>
            <a:r>
              <a:rPr lang="en-US" b="1" i="0" u="sng" dirty="0">
                <a:solidFill>
                  <a:srgbClr val="0033CC"/>
                </a:solidFill>
              </a:rPr>
              <a:t>physics.oregonstate.edu/~</a:t>
            </a:r>
            <a:r>
              <a:rPr lang="en-US" b="1" i="0" u="sng" dirty="0" err="1">
                <a:solidFill>
                  <a:srgbClr val="0033CC"/>
                </a:solidFill>
              </a:rPr>
              <a:t>rubin</a:t>
            </a:r>
            <a:r>
              <a:rPr lang="en-US" u="sng" dirty="0">
                <a:solidFill>
                  <a:srgbClr val="0033CC"/>
                </a:solidFill>
              </a:rPr>
              <a:t> 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695450" y="6559550"/>
            <a:ext cx="1551952" cy="0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5241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3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3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3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3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3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3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3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93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93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229600" cy="11525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u="sng" dirty="0" smtClean="0"/>
              <a:t>Intellectual Content Computational Physics Ed</a:t>
            </a:r>
            <a:endParaRPr lang="en-US" sz="3600" dirty="0" smtClean="0"/>
          </a:p>
        </p:txBody>
      </p:sp>
      <p:sp>
        <p:nvSpPr>
          <p:cNvPr id="34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064" y="1743208"/>
            <a:ext cx="8208962" cy="4521942"/>
          </a:xfrm>
        </p:spPr>
        <p:txBody>
          <a:bodyPr/>
          <a:lstStyle/>
          <a:p>
            <a:pPr eaLnBrk="1" hangingPunct="1">
              <a:lnSpc>
                <a:spcPct val="200000"/>
              </a:lnSpc>
              <a:buSzTx/>
            </a:pPr>
            <a:r>
              <a:rPr lang="en-US" altLang="en-US" sz="1600" i="1" dirty="0" smtClean="0"/>
              <a:t>Elements of Computational Science &amp; Engineering Ed, </a:t>
            </a:r>
            <a:r>
              <a:rPr lang="en-US" altLang="en-US" sz="1200" i="1" dirty="0" err="1" smtClean="0"/>
              <a:t>Yasar</a:t>
            </a:r>
            <a:r>
              <a:rPr lang="en-US" altLang="en-US" sz="1200" i="1" dirty="0" smtClean="0"/>
              <a:t> &amp; </a:t>
            </a:r>
            <a:r>
              <a:rPr lang="en-US" altLang="en-US" sz="1050" i="1" dirty="0" smtClean="0"/>
              <a:t>L (SIAM)</a:t>
            </a:r>
            <a:endParaRPr lang="en-US" altLang="en-US" sz="1200" i="1" dirty="0" smtClean="0"/>
          </a:p>
          <a:p>
            <a:pPr eaLnBrk="1" hangingPunct="1">
              <a:lnSpc>
                <a:spcPct val="200000"/>
              </a:lnSpc>
              <a:buSzTx/>
            </a:pPr>
            <a:r>
              <a:rPr lang="en-US" altLang="en-US" sz="1800" dirty="0" smtClean="0"/>
              <a:t>Prerequisite establish Computational Physics course</a:t>
            </a:r>
          </a:p>
          <a:p>
            <a:pPr eaLnBrk="1" hangingPunct="1">
              <a:lnSpc>
                <a:spcPct val="200000"/>
              </a:lnSpc>
              <a:buSzTx/>
            </a:pPr>
            <a:r>
              <a:rPr lang="en-US" altLang="en-US" sz="1800" dirty="0" smtClean="0"/>
              <a:t>Include CP Examples in classes</a:t>
            </a:r>
          </a:p>
          <a:p>
            <a:pPr eaLnBrk="1" hangingPunct="1">
              <a:lnSpc>
                <a:spcPct val="200000"/>
              </a:lnSpc>
              <a:buSzTx/>
            </a:pPr>
            <a:r>
              <a:rPr lang="en-US" altLang="en-US" sz="1800" dirty="0" smtClean="0"/>
              <a:t>Easy (too) expect 1 course teach entire subject </a:t>
            </a:r>
            <a:r>
              <a:rPr lang="en-US" altLang="en-US" sz="1200" dirty="0" smtClean="0"/>
              <a:t>(programming?)</a:t>
            </a:r>
          </a:p>
          <a:p>
            <a:pPr eaLnBrk="1" hangingPunct="1">
              <a:lnSpc>
                <a:spcPct val="200000"/>
              </a:lnSpc>
              <a:buSzTx/>
            </a:pPr>
            <a:r>
              <a:rPr lang="en-US" altLang="en-US" sz="1800" dirty="0" smtClean="0"/>
              <a:t>Historically guided by research needs; grad study = easy</a:t>
            </a:r>
          </a:p>
          <a:p>
            <a:pPr eaLnBrk="1" hangingPunct="1">
              <a:lnSpc>
                <a:spcPct val="200000"/>
              </a:lnSpc>
              <a:buSzTx/>
            </a:pPr>
            <a:r>
              <a:rPr lang="en-US" altLang="en-US" sz="1800" i="1" dirty="0" smtClean="0"/>
              <a:t>See Student Learning Outcomes (AIP) </a:t>
            </a:r>
            <a:r>
              <a:rPr lang="en-US" altLang="en-US" sz="1800" dirty="0" smtClean="0"/>
              <a:t>for specific subjects</a:t>
            </a:r>
          </a:p>
          <a:p>
            <a:pPr eaLnBrk="1" hangingPunct="1">
              <a:lnSpc>
                <a:spcPct val="200000"/>
              </a:lnSpc>
              <a:buSzTx/>
            </a:pPr>
            <a:r>
              <a:rPr lang="en-US" altLang="en-US" dirty="0" smtClean="0">
                <a:sym typeface="Symbol" pitchFamily="18" charset="2"/>
              </a:rPr>
              <a:t></a:t>
            </a:r>
            <a:r>
              <a:rPr lang="en-US" altLang="en-US" dirty="0" smtClean="0"/>
              <a:t> </a:t>
            </a:r>
            <a:r>
              <a:rPr lang="en-US" altLang="en-US" sz="1800" dirty="0" smtClean="0"/>
              <a:t>              , don’t need CP BS, 7 years</a:t>
            </a:r>
          </a:p>
          <a:p>
            <a:pPr eaLnBrk="1" hangingPunct="1">
              <a:lnSpc>
                <a:spcPct val="200000"/>
              </a:lnSpc>
              <a:buSzTx/>
            </a:pPr>
            <a:endParaRPr lang="en-US" altLang="en-US" sz="1800" dirty="0" smtClean="0"/>
          </a:p>
          <a:p>
            <a:pPr eaLnBrk="1" hangingPunct="1">
              <a:lnSpc>
                <a:spcPct val="200000"/>
              </a:lnSpc>
              <a:buSzTx/>
            </a:pPr>
            <a:r>
              <a:rPr lang="en-US" altLang="en-US" sz="1800" dirty="0" smtClean="0"/>
              <a:t> Don’t have to buy entire curriculum, all politics local</a:t>
            </a:r>
            <a:endParaRPr lang="en-US" altLang="en-US" sz="1200" dirty="0" smtClean="0"/>
          </a:p>
        </p:txBody>
      </p:sp>
      <p:pic>
        <p:nvPicPr>
          <p:cNvPr id="346116" name="Picture 4" descr="MCj0334292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920" y="5489885"/>
            <a:ext cx="8636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6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6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46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46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46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46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58750"/>
            <a:ext cx="8229600" cy="700088"/>
          </a:xfrm>
        </p:spPr>
        <p:txBody>
          <a:bodyPr/>
          <a:lstStyle/>
          <a:p>
            <a:r>
              <a:rPr lang="en-US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for Physics Courses</a:t>
            </a:r>
          </a:p>
        </p:txBody>
      </p:sp>
      <p:graphicFrame>
        <p:nvGraphicFramePr>
          <p:cNvPr id="7225" name="Group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449753"/>
              </p:ext>
            </p:extLst>
          </p:nvPr>
        </p:nvGraphicFramePr>
        <p:xfrm>
          <a:off x="415925" y="1082675"/>
          <a:ext cx="8497888" cy="5407152"/>
        </p:xfrm>
        <a:graphic>
          <a:graphicData uri="http://schemas.openxmlformats.org/drawingml/2006/table">
            <a:tbl>
              <a:tblPr/>
              <a:tblGrid>
                <a:gridCol w="4941888"/>
                <a:gridCol w="3556000"/>
              </a:tblGrid>
              <a:tr h="5402263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Spontaneous Decay Simulation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Classical Chaotic Scattering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Proper ODE Solution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Double &amp; Chaotic Pendula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Nonlinear Dynamics, Bifurcation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Fractals &amp; Statistical Growth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Laplace &amp; </a:t>
                      </a: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Possion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Equations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Realistic PDE Solutions     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Molecular Dynamics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Quantum Wave Packets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20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defRPr sz="1600"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65000"/>
                        <a:defRPr b="1">
                          <a:solidFill>
                            <a:srgbClr val="000099"/>
                          </a:solidFill>
                          <a:latin typeface="Verdana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Realistic Waves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Shock Waves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Solitons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Sonifications</a:t>
                      </a: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Verdana" pitchFamily="34" charset="0"/>
                        <a:cs typeface="Arial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Fluid Dynamics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DFT, Wavelet Analysis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Feynman Path Integrals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Wavelet Analysis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Prin</a:t>
                      </a: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Component Analysis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2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993300"/>
                        </a:buClr>
                        <a:buSzPct val="9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Verdana" pitchFamily="34" charset="0"/>
                          <a:cs typeface="Arial" pitchFamily="34" charset="0"/>
                        </a:rPr>
                        <a:t> Data Intensive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3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5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052513"/>
            <a:ext cx="3732213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3307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7950" y="1196975"/>
            <a:ext cx="7416800" cy="5472113"/>
          </a:xfrm>
        </p:spPr>
        <p:txBody>
          <a:bodyPr/>
          <a:lstStyle/>
          <a:p>
            <a:pPr marL="609600" indent="-609600" eaLnBrk="1" hangingPunct="1">
              <a:lnSpc>
                <a:spcPct val="120000"/>
              </a:lnSpc>
              <a:buFont typeface="cmr10" pitchFamily="34" charset="0"/>
              <a:buAutoNum type="arabicPeriod"/>
            </a:pPr>
            <a:r>
              <a:rPr lang="en-US" altLang="en-US" sz="1600" dirty="0" smtClean="0"/>
              <a:t>Challenging for some students (intro*, multidisciplinary)</a:t>
            </a:r>
          </a:p>
          <a:p>
            <a:pPr marL="609600" indent="-609600" eaLnBrk="1" hangingPunct="1">
              <a:lnSpc>
                <a:spcPct val="150000"/>
              </a:lnSpc>
              <a:buFont typeface="cmr10" pitchFamily="34" charset="0"/>
              <a:buAutoNum type="arabicPeriod"/>
            </a:pPr>
            <a:r>
              <a:rPr lang="en-US" altLang="en-US" sz="1600" dirty="0" smtClean="0"/>
              <a:t>Unhappy with grade if just ran code, no thought, no time</a:t>
            </a:r>
          </a:p>
          <a:p>
            <a:pPr marL="609600" indent="-609600" eaLnBrk="1" hangingPunct="1">
              <a:lnSpc>
                <a:spcPct val="150000"/>
              </a:lnSpc>
              <a:buFont typeface="cmr10" pitchFamily="34" charset="0"/>
              <a:buAutoNum type="arabicPeriod"/>
            </a:pPr>
            <a:r>
              <a:rPr lang="en-US" altLang="en-US" sz="1600" dirty="0" smtClean="0"/>
              <a:t>Students often thankful when/that over (career)</a:t>
            </a:r>
          </a:p>
          <a:p>
            <a:pPr marL="609600" indent="-609600" eaLnBrk="1" hangingPunct="1">
              <a:lnSpc>
                <a:spcPct val="150000"/>
              </a:lnSpc>
              <a:buFont typeface="cmr10" pitchFamily="34" charset="0"/>
              <a:buAutoNum type="arabicPeriod"/>
            </a:pPr>
            <a:r>
              <a:rPr lang="en-US" altLang="en-US" sz="1600" dirty="0" smtClean="0"/>
              <a:t>Tears, excitement; human-C interaction = complex</a:t>
            </a:r>
          </a:p>
          <a:p>
            <a:pPr marL="609600" indent="-609600" eaLnBrk="1" hangingPunct="1">
              <a:lnSpc>
                <a:spcPct val="150000"/>
              </a:lnSpc>
              <a:buFont typeface="cmr10" pitchFamily="34" charset="0"/>
              <a:buAutoNum type="arabicPeriod"/>
            </a:pPr>
            <a:r>
              <a:rPr lang="en-US" altLang="en-US" sz="1600" dirty="0" smtClean="0"/>
              <a:t>“This combo is what I interested in, but had to pick 1”</a:t>
            </a:r>
          </a:p>
          <a:p>
            <a:pPr marL="609600" indent="-609600" eaLnBrk="1" hangingPunct="1">
              <a:lnSpc>
                <a:spcPct val="150000"/>
              </a:lnSpc>
              <a:buFont typeface="cmr10" pitchFamily="34" charset="0"/>
              <a:buAutoNum type="arabicPeriod"/>
            </a:pPr>
            <a:r>
              <a:rPr lang="en-US" altLang="en-US" sz="1600" dirty="0" smtClean="0"/>
              <a:t>“Why have we studied fluids only in our freshman year?”</a:t>
            </a:r>
          </a:p>
          <a:p>
            <a:pPr marL="609600" indent="-609600" eaLnBrk="1" hangingPunct="1">
              <a:lnSpc>
                <a:spcPct val="150000"/>
              </a:lnSpc>
              <a:buFont typeface="cmr10" pitchFamily="34" charset="0"/>
              <a:buAutoNum type="arabicPeriod"/>
            </a:pPr>
            <a:r>
              <a:rPr lang="en-US" altLang="en-US" sz="1600" dirty="0" smtClean="0"/>
              <a:t>“Now I know what is dynamic in thermodynamics” </a:t>
            </a:r>
            <a:r>
              <a:rPr lang="en-US" altLang="en-US" sz="1600" dirty="0" smtClean="0">
                <a:sym typeface="Symbol" pitchFamily="18" charset="2"/>
              </a:rPr>
              <a:t></a:t>
            </a:r>
          </a:p>
          <a:p>
            <a:pPr marL="609600" indent="-609600" eaLnBrk="1" hangingPunct="1">
              <a:lnSpc>
                <a:spcPct val="150000"/>
              </a:lnSpc>
              <a:buFont typeface="cmr10" pitchFamily="34" charset="0"/>
              <a:buAutoNum type="arabicPeriod"/>
            </a:pPr>
            <a:r>
              <a:rPr lang="en-US" altLang="en-US" sz="1600" dirty="0" smtClean="0"/>
              <a:t> “Now Laplace’s equation makes sense”</a:t>
            </a:r>
          </a:p>
          <a:p>
            <a:pPr marL="609600" indent="-609600" eaLnBrk="1" hangingPunct="1">
              <a:lnSpc>
                <a:spcPct val="150000"/>
              </a:lnSpc>
              <a:buFont typeface="cmr10" pitchFamily="34" charset="0"/>
              <a:buAutoNum type="arabicPeriod"/>
            </a:pPr>
            <a:r>
              <a:rPr lang="en-US" altLang="en-US" sz="1600" dirty="0" smtClean="0">
                <a:hlinkClick r:id="rId5" action="ppaction://hlinkfile"/>
              </a:rPr>
              <a:t> “</a:t>
            </a:r>
            <a:r>
              <a:rPr lang="en-US" altLang="en-US" sz="1600" dirty="0" smtClean="0">
                <a:hlinkClick r:id="rId6" action="ppaction://hlinkfile"/>
              </a:rPr>
              <a:t>I was up all night.” </a:t>
            </a:r>
            <a:endParaRPr lang="en-US" altLang="en-US" sz="1600" dirty="0" smtClean="0"/>
          </a:p>
          <a:p>
            <a:pPr marL="609600" indent="-609600" eaLnBrk="1" hangingPunct="1">
              <a:lnSpc>
                <a:spcPct val="150000"/>
              </a:lnSpc>
              <a:buFont typeface="cmr10" pitchFamily="34" charset="0"/>
              <a:buAutoNum type="arabicPeriod"/>
            </a:pPr>
            <a:r>
              <a:rPr lang="en-US" altLang="en-US" sz="1600" dirty="0" smtClean="0"/>
              <a:t> </a:t>
            </a:r>
            <a:r>
              <a:rPr lang="en-US" altLang="en-US" sz="1600" dirty="0" smtClean="0">
                <a:hlinkClick r:id="rId7" action="ppaction://hlinkfile"/>
              </a:rPr>
              <a:t>Chaotic scattering: </a:t>
            </a:r>
            <a:r>
              <a:rPr lang="en-US" altLang="en-US" sz="1600" dirty="0" smtClean="0"/>
              <a:t>several MS, 1 </a:t>
            </a:r>
            <a:r>
              <a:rPr lang="en-US" altLang="en-US" sz="1600" dirty="0" err="1" smtClean="0"/>
              <a:t>Ph</a:t>
            </a:r>
            <a:r>
              <a:rPr lang="en-US" altLang="en-US" sz="1600" dirty="0" smtClean="0"/>
              <a:t> D thesis</a:t>
            </a:r>
          </a:p>
          <a:p>
            <a:pPr marL="609600" indent="-609600" eaLnBrk="1" hangingPunct="1">
              <a:lnSpc>
                <a:spcPct val="150000"/>
              </a:lnSpc>
              <a:buFont typeface="cmr10" pitchFamily="34" charset="0"/>
              <a:buAutoNum type="arabicPeriod"/>
            </a:pPr>
            <a:r>
              <a:rPr lang="en-US" altLang="en-US" sz="1600" dirty="0" smtClean="0"/>
              <a:t> “</a:t>
            </a:r>
            <a:r>
              <a:rPr lang="en-US" altLang="en-US" sz="1600" dirty="0" smtClean="0"/>
              <a:t>Molecular </a:t>
            </a:r>
            <a:r>
              <a:rPr lang="en-US" altLang="en-US" sz="1600" dirty="0" err="1" smtClean="0"/>
              <a:t>Dynam</a:t>
            </a:r>
            <a:r>
              <a:rPr lang="en-US" altLang="en-US" sz="1600" dirty="0" smtClean="0"/>
              <a:t>: </a:t>
            </a:r>
            <a:r>
              <a:rPr lang="en-US" altLang="en-US" sz="1600" dirty="0" smtClean="0"/>
              <a:t>way I thought simulations should be”</a:t>
            </a:r>
          </a:p>
          <a:p>
            <a:pPr marL="609600" indent="-609600" eaLnBrk="1" hangingPunct="1">
              <a:lnSpc>
                <a:spcPct val="150000"/>
              </a:lnSpc>
              <a:buFont typeface="cmr10" pitchFamily="34" charset="0"/>
              <a:buAutoNum type="arabicPeriod"/>
            </a:pPr>
            <a:r>
              <a:rPr lang="en-US" altLang="en-US" sz="1600" dirty="0" smtClean="0"/>
              <a:t> Great prep </a:t>
            </a:r>
            <a:r>
              <a:rPr lang="en-US" altLang="en-US" sz="1600" dirty="0" smtClean="0">
                <a:sym typeface="SymbolPi" pitchFamily="2" charset="0"/>
              </a:rPr>
              <a:t> physics, </a:t>
            </a:r>
            <a:r>
              <a:rPr lang="en-US" altLang="en-US" sz="1600" dirty="0" err="1" smtClean="0">
                <a:sym typeface="SymbolPi" pitchFamily="2" charset="0"/>
              </a:rPr>
              <a:t>astroP</a:t>
            </a:r>
            <a:r>
              <a:rPr lang="en-US" altLang="en-US" sz="1600" dirty="0" smtClean="0">
                <a:sym typeface="SymbolPi" pitchFamily="2" charset="0"/>
              </a:rPr>
              <a:t>, CS, ocean, </a:t>
            </a:r>
            <a:r>
              <a:rPr lang="en-US" altLang="en-US" sz="1600" dirty="0" err="1" smtClean="0">
                <a:sym typeface="SymbolPi" pitchFamily="2" charset="0"/>
              </a:rPr>
              <a:t>bioP</a:t>
            </a:r>
            <a:r>
              <a:rPr lang="en-US" altLang="en-US" sz="1600" dirty="0" smtClean="0">
                <a:sym typeface="SymbolPi" pitchFamily="2" charset="0"/>
              </a:rPr>
              <a:t>, brain</a:t>
            </a:r>
          </a:p>
          <a:p>
            <a:pPr marL="609600" indent="-609600" eaLnBrk="1" hangingPunct="1">
              <a:lnSpc>
                <a:spcPct val="150000"/>
              </a:lnSpc>
              <a:buFont typeface="cmr10" pitchFamily="34" charset="0"/>
              <a:buAutoNum type="arabicPeriod"/>
            </a:pPr>
            <a:r>
              <a:rPr lang="en-US" altLang="en-US" sz="1600" dirty="0" smtClean="0">
                <a:sym typeface="SymbolPi" pitchFamily="2" charset="0"/>
              </a:rPr>
              <a:t> Women: didn’t know liked C,  problem solving</a:t>
            </a:r>
          </a:p>
        </p:txBody>
      </p:sp>
      <p:graphicFrame>
        <p:nvGraphicFramePr>
          <p:cNvPr id="330762" name="Object 10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835150" y="1052513"/>
          <a:ext cx="5905500" cy="213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92" name="CorelDRAW" r:id="rId8" imgW="6162735" imgH="2227911" progId="CorelDRAW.Graphic.12">
                  <p:embed/>
                </p:oleObj>
              </mc:Choice>
              <mc:Fallback>
                <p:oleObj name="CorelDRAW" r:id="rId8" imgW="6162735" imgH="2227911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1052513"/>
                        <a:ext cx="5905500" cy="213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0758" name="Picture 6" descr="BU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68400"/>
            <a:ext cx="3455988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0759" name="Picture 7" descr="dibuj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908050"/>
            <a:ext cx="4681537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0770" name="Object 1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128963" y="996950"/>
          <a:ext cx="4962525" cy="282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93" name="CorelDRAW" r:id="rId12" imgW="5854320" imgH="3332520" progId="CorelDRAW.Graphic.12">
                  <p:embed/>
                </p:oleObj>
              </mc:Choice>
              <mc:Fallback>
                <p:oleObj name="CorelDRAW" r:id="rId12" imgW="5854320" imgH="3332520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3" y="996950"/>
                        <a:ext cx="4962525" cy="2824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0772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709613"/>
            <a:ext cx="43211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0773" name="Picture 21" descr="2cell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692150"/>
            <a:ext cx="3363912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052513"/>
            <a:ext cx="314007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7372350" y="2581275"/>
            <a:ext cx="309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000000"/>
                </a:solidFill>
                <a:sym typeface="Symbol" pitchFamily="18" charset="2"/>
              </a:rPr>
              <a:t></a:t>
            </a:r>
          </a:p>
        </p:txBody>
      </p:sp>
      <p:sp>
        <p:nvSpPr>
          <p:cNvPr id="33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smtClean="0"/>
              <a:t>How Does this Work?</a:t>
            </a: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</p:spTree>
    <p:extLst>
      <p:ext uri="{BB962C8B-B14F-4D97-AF65-F5344CB8AC3E}">
        <p14:creationId xmlns:p14="http://schemas.microsoft.com/office/powerpoint/2010/main" val="242901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30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30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30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30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30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30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30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30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3307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330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330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30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30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330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30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330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30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330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3307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330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330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0"/>
                                        <p:tgtEl>
                                          <p:spTgt spid="33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330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330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330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3307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330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330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30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4" grpId="0"/>
      <p:bldP spid="513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pic>
        <p:nvPicPr>
          <p:cNvPr id="23567" name="neat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5595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11" descr="DoublePendPhotoInvertM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884" y="910890"/>
            <a:ext cx="5580062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435" y="96254"/>
            <a:ext cx="8229600" cy="702644"/>
          </a:xfrm>
        </p:spPr>
        <p:txBody>
          <a:bodyPr/>
          <a:lstStyle/>
          <a:p>
            <a:r>
              <a:rPr lang="en-US" dirty="0" smtClean="0"/>
              <a:t>Double Pendulum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35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56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5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35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6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47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Online </a:t>
            </a:r>
            <a:r>
              <a:rPr lang="en-US" sz="4000" dirty="0" smtClean="0"/>
              <a:t>Education</a:t>
            </a:r>
            <a:endParaRPr lang="en-US" sz="4000" dirty="0" smtClean="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79388" y="827247"/>
            <a:ext cx="726525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800100" indent="-3429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257300" indent="-3429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714500" indent="-3429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171700" indent="-3429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628900" indent="-3429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3086100" indent="-3429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543300" indent="-3429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4000500" indent="-3429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l">
              <a:lnSpc>
                <a:spcPct val="20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sz="2000" i="0" dirty="0">
                <a:solidFill>
                  <a:srgbClr val="000099"/>
                </a:solidFill>
              </a:rPr>
              <a:t>Web </a:t>
            </a:r>
            <a:r>
              <a:rPr lang="en-US" altLang="en-US" sz="2000" i="0" dirty="0">
                <a:solidFill>
                  <a:srgbClr val="000099"/>
                </a:solidFill>
              </a:rPr>
              <a:t>N</a:t>
            </a:r>
            <a:r>
              <a:rPr lang="en-US" altLang="en-US" sz="2000" i="0" baseline="30000" dirty="0">
                <a:solidFill>
                  <a:srgbClr val="000099"/>
                </a:solidFill>
              </a:rPr>
              <a:t>th</a:t>
            </a:r>
            <a:r>
              <a:rPr lang="en-US" altLang="en-US" sz="2000" i="0" dirty="0">
                <a:solidFill>
                  <a:srgbClr val="000099"/>
                </a:solidFill>
              </a:rPr>
              <a:t> gen </a:t>
            </a:r>
            <a:r>
              <a:rPr lang="en-US" altLang="en-US" sz="2000" i="0" dirty="0">
                <a:solidFill>
                  <a:srgbClr val="000099"/>
                </a:solidFill>
              </a:rPr>
              <a:t>is here to stay &amp; </a:t>
            </a:r>
            <a:r>
              <a:rPr lang="en-US" altLang="en-US" sz="2000" i="0" dirty="0" smtClean="0">
                <a:solidFill>
                  <a:srgbClr val="000099"/>
                </a:solidFill>
              </a:rPr>
              <a:t>grow</a:t>
            </a:r>
            <a:endParaRPr lang="en-US" altLang="en-US" sz="2000" i="0" dirty="0" smtClean="0">
              <a:solidFill>
                <a:srgbClr val="000099"/>
              </a:solidFill>
            </a:endParaRPr>
          </a:p>
          <a:p>
            <a:pPr algn="l">
              <a:lnSpc>
                <a:spcPct val="20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sz="2000" i="0" dirty="0" smtClean="0">
                <a:solidFill>
                  <a:srgbClr val="000099"/>
                </a:solidFill>
              </a:rPr>
              <a:t>Challenge </a:t>
            </a:r>
            <a:r>
              <a:rPr lang="en-US" altLang="en-US" sz="2000" i="0" dirty="0">
                <a:solidFill>
                  <a:srgbClr val="000099"/>
                </a:solidFill>
              </a:rPr>
              <a:t>use it well </a:t>
            </a:r>
            <a:r>
              <a:rPr lang="en-US" altLang="en-US" sz="2000" i="0" dirty="0" smtClean="0">
                <a:solidFill>
                  <a:srgbClr val="000099"/>
                </a:solidFill>
              </a:rPr>
              <a:t>for Education</a:t>
            </a:r>
            <a:endParaRPr lang="en-US" altLang="en-US" sz="2000" i="0" dirty="0">
              <a:solidFill>
                <a:srgbClr val="000099"/>
              </a:solidFill>
            </a:endParaRPr>
          </a:p>
          <a:p>
            <a:pPr algn="l">
              <a:lnSpc>
                <a:spcPct val="20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sz="2000" i="0" dirty="0" smtClean="0">
                <a:solidFill>
                  <a:srgbClr val="000099"/>
                </a:solidFill>
              </a:rPr>
              <a:t>RHL: Not for </a:t>
            </a:r>
            <a:r>
              <a:rPr lang="en-US" altLang="en-US" sz="2000" i="0" dirty="0">
                <a:solidFill>
                  <a:srgbClr val="000099"/>
                </a:solidFill>
              </a:rPr>
              <a:t>general </a:t>
            </a:r>
            <a:r>
              <a:rPr lang="en-US" altLang="en-US" sz="2000" i="0" dirty="0" err="1">
                <a:solidFill>
                  <a:srgbClr val="000099"/>
                </a:solidFill>
              </a:rPr>
              <a:t>ed</a:t>
            </a:r>
            <a:r>
              <a:rPr lang="en-US" altLang="en-US" sz="2000" i="0" dirty="0">
                <a:solidFill>
                  <a:srgbClr val="000099"/>
                </a:solidFill>
              </a:rPr>
              <a:t>, weak discipline, motivation</a:t>
            </a:r>
          </a:p>
          <a:p>
            <a:pPr algn="l">
              <a:lnSpc>
                <a:spcPct val="20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sz="2000" i="0" dirty="0">
                <a:solidFill>
                  <a:srgbClr val="000099"/>
                </a:solidFill>
              </a:rPr>
              <a:t>Natural (best) for computing education </a:t>
            </a:r>
            <a:endParaRPr lang="en-US" altLang="en-US" sz="2000" i="0" dirty="0" smtClean="0">
              <a:solidFill>
                <a:srgbClr val="000099"/>
              </a:solidFill>
            </a:endParaRPr>
          </a:p>
          <a:p>
            <a:pPr algn="l">
              <a:lnSpc>
                <a:spcPct val="20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sz="2000" i="0" dirty="0" smtClean="0">
                <a:solidFill>
                  <a:srgbClr val="000099"/>
                </a:solidFill>
              </a:rPr>
              <a:t>Good pedagogy trumps media</a:t>
            </a:r>
            <a:endParaRPr lang="en-US" altLang="en-US" sz="2000" i="0" dirty="0">
              <a:solidFill>
                <a:srgbClr val="000099"/>
              </a:solidFill>
            </a:endParaRPr>
          </a:p>
        </p:txBody>
      </p:sp>
      <p:sp>
        <p:nvSpPr>
          <p:cNvPr id="26631" name="Line 9"/>
          <p:cNvSpPr>
            <a:spLocks noChangeShapeType="1"/>
          </p:cNvSpPr>
          <p:nvPr/>
        </p:nvSpPr>
        <p:spPr bwMode="auto">
          <a:xfrm>
            <a:off x="2987675" y="6021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88" y="2780331"/>
            <a:ext cx="5560397" cy="40776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1243" y="5476026"/>
            <a:ext cx="1353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Dynamic  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TOC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7686" y="4711413"/>
            <a:ext cx="1957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Dynamic slide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3380" y="3132014"/>
            <a:ext cx="23727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Free Online</a:t>
            </a:r>
          </a:p>
          <a:p>
            <a:r>
              <a:rPr lang="en-US" dirty="0" smtClean="0">
                <a:solidFill>
                  <a:srgbClr val="000099"/>
                </a:solidFill>
              </a:rPr>
              <a:t>Lecture </a:t>
            </a:r>
            <a:r>
              <a:rPr lang="en-US" b="1" u="sng" dirty="0" smtClean="0">
                <a:solidFill>
                  <a:srgbClr val="000099"/>
                </a:solidFill>
              </a:rPr>
              <a:t>and </a:t>
            </a:r>
            <a:r>
              <a:rPr lang="en-US" dirty="0" smtClean="0">
                <a:solidFill>
                  <a:srgbClr val="000099"/>
                </a:solidFill>
              </a:rPr>
              <a:t>Slides</a:t>
            </a:r>
          </a:p>
          <a:p>
            <a:r>
              <a:rPr lang="en-US" dirty="0" smtClean="0">
                <a:solidFill>
                  <a:srgbClr val="000099"/>
                </a:solidFill>
                <a:hlinkClick r:id="rId4" action="ppaction://hlinkfile"/>
              </a:rPr>
              <a:t>(N-D Search)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57284" y="4542166"/>
            <a:ext cx="29867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RHL: </a:t>
            </a:r>
            <a:r>
              <a:rPr lang="en-US" i="0" dirty="0" smtClean="0">
                <a:solidFill>
                  <a:srgbClr val="000099"/>
                </a:solidFill>
              </a:rPr>
              <a:t>Hybrid Course</a:t>
            </a:r>
          </a:p>
          <a:p>
            <a:r>
              <a:rPr lang="en-US" i="0" dirty="0" smtClean="0">
                <a:solidFill>
                  <a:srgbClr val="000099"/>
                </a:solidFill>
              </a:rPr>
              <a:t>Online Lectures</a:t>
            </a:r>
          </a:p>
          <a:p>
            <a:r>
              <a:rPr lang="en-US" i="0" dirty="0" smtClean="0">
                <a:solidFill>
                  <a:srgbClr val="000099"/>
                </a:solidFill>
              </a:rPr>
              <a:t>Lecture time </a:t>
            </a:r>
            <a:r>
              <a:rPr lang="en-US" i="0" dirty="0" smtClean="0">
                <a:solidFill>
                  <a:srgbClr val="000099"/>
                </a:solidFill>
                <a:latin typeface="Arial"/>
                <a:cs typeface="Arial"/>
              </a:rPr>
              <a:t>→ Lab time</a:t>
            </a:r>
            <a:r>
              <a:rPr lang="en-US" dirty="0" smtClean="0">
                <a:solidFill>
                  <a:srgbClr val="000099"/>
                </a:solidFill>
              </a:rPr>
              <a:t> </a:t>
            </a:r>
            <a:endParaRPr lang="en-US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5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47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Digital Book</a:t>
            </a:r>
          </a:p>
        </p:txBody>
      </p:sp>
      <p:sp>
        <p:nvSpPr>
          <p:cNvPr id="26631" name="Line 9"/>
          <p:cNvSpPr>
            <a:spLocks noChangeShapeType="1"/>
          </p:cNvSpPr>
          <p:nvPr/>
        </p:nvSpPr>
        <p:spPr bwMode="auto">
          <a:xfrm>
            <a:off x="2987675" y="6021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722" y="1085313"/>
            <a:ext cx="1664682" cy="236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03" y="820915"/>
            <a:ext cx="5735937" cy="5974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7747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Digital Book</a:t>
            </a:r>
          </a:p>
        </p:txBody>
      </p:sp>
      <p:sp>
        <p:nvSpPr>
          <p:cNvPr id="26631" name="Line 9"/>
          <p:cNvSpPr>
            <a:spLocks noChangeShapeType="1"/>
          </p:cNvSpPr>
          <p:nvPr/>
        </p:nvSpPr>
        <p:spPr bwMode="auto">
          <a:xfrm>
            <a:off x="2987675" y="6021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7413771" y="88777"/>
            <a:ext cx="1608135" cy="1868210"/>
            <a:chOff x="-1327033" y="2078141"/>
            <a:chExt cx="1982051" cy="3221764"/>
          </a:xfrm>
        </p:grpSpPr>
        <p:pic>
          <p:nvPicPr>
            <p:cNvPr id="10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27033" y="2078141"/>
              <a:ext cx="1860918" cy="322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-153150" y="2967811"/>
              <a:ext cx="808168" cy="52659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993300"/>
                  </a:solidFill>
                </a:rPr>
                <a:t>(</a:t>
              </a:r>
              <a:r>
                <a:rPr lang="en-US" sz="1100" dirty="0" smtClean="0">
                  <a:solidFill>
                    <a:srgbClr val="993300"/>
                  </a:solidFill>
                </a:rPr>
                <a:t>link) </a:t>
              </a:r>
              <a:endParaRPr lang="en-US" sz="1100" dirty="0">
                <a:solidFill>
                  <a:srgbClr val="9933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888203" y="1089184"/>
            <a:ext cx="4183774" cy="48731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 smtClean="0">
                <a:solidFill>
                  <a:srgbClr val="C00000"/>
                </a:solidFill>
              </a:rPr>
              <a:t>Not There Yet</a:t>
            </a:r>
          </a:p>
          <a:p>
            <a:pPr algn="l"/>
            <a:endParaRPr lang="en-US" sz="2400" b="1" dirty="0" smtClean="0">
              <a:solidFill>
                <a:srgbClr val="000099"/>
              </a:solidFill>
            </a:endParaRPr>
          </a:p>
          <a:p>
            <a:pPr marL="285750" indent="-285750" algn="l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99"/>
                </a:solidFill>
              </a:rPr>
              <a:t>Exec </a:t>
            </a:r>
            <a:r>
              <a:rPr lang="en-US" i="0" dirty="0" smtClean="0">
                <a:solidFill>
                  <a:srgbClr val="000099"/>
                </a:solidFill>
              </a:rPr>
              <a:t>“paper”, </a:t>
            </a:r>
            <a:r>
              <a:rPr lang="en-US" i="0" dirty="0">
                <a:solidFill>
                  <a:srgbClr val="000099"/>
                </a:solidFill>
              </a:rPr>
              <a:t>OS’s </a:t>
            </a:r>
            <a:r>
              <a:rPr lang="en-US" i="0" dirty="0" smtClean="0">
                <a:solidFill>
                  <a:srgbClr val="000099"/>
                </a:solidFill>
              </a:rPr>
              <a:t>incompatible</a:t>
            </a:r>
          </a:p>
          <a:p>
            <a:pPr marL="285750" indent="-285750" algn="l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99"/>
                </a:solidFill>
              </a:rPr>
              <a:t>Security </a:t>
            </a:r>
            <a:r>
              <a:rPr lang="en-US" i="0" dirty="0" smtClean="0">
                <a:solidFill>
                  <a:srgbClr val="000099"/>
                </a:solidFill>
              </a:rPr>
              <a:t>concerns</a:t>
            </a:r>
            <a:endParaRPr lang="en-US" i="0" dirty="0">
              <a:solidFill>
                <a:srgbClr val="000099"/>
              </a:solidFill>
            </a:endParaRPr>
          </a:p>
          <a:p>
            <a:pPr marL="285750" indent="-285750" algn="l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99"/>
                </a:solidFill>
              </a:rPr>
              <a:t>Very large </a:t>
            </a:r>
            <a:r>
              <a:rPr lang="en-US" i="0" dirty="0" smtClean="0">
                <a:solidFill>
                  <a:srgbClr val="000099"/>
                </a:solidFill>
              </a:rPr>
              <a:t>files (</a:t>
            </a:r>
            <a:r>
              <a:rPr lang="en-US" i="0" dirty="0" smtClean="0">
                <a:solidFill>
                  <a:srgbClr val="000099"/>
                </a:solidFill>
                <a:latin typeface="Arial"/>
                <a:cs typeface="Arial"/>
              </a:rPr>
              <a:t>→ </a:t>
            </a:r>
            <a:r>
              <a:rPr lang="en-US" i="0" dirty="0" smtClean="0">
                <a:solidFill>
                  <a:srgbClr val="000099"/>
                </a:solidFill>
              </a:rPr>
              <a:t>cloud)</a:t>
            </a:r>
            <a:endParaRPr lang="en-US" i="0" dirty="0">
              <a:solidFill>
                <a:srgbClr val="000099"/>
              </a:solidFill>
            </a:endParaRPr>
          </a:p>
          <a:p>
            <a:pPr marL="285750" indent="-285750" algn="l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99"/>
                </a:solidFill>
              </a:rPr>
              <a:t>Validate data &amp; codes</a:t>
            </a:r>
            <a:r>
              <a:rPr lang="en-US" i="0" dirty="0" smtClean="0">
                <a:solidFill>
                  <a:srgbClr val="000099"/>
                </a:solidFill>
              </a:rPr>
              <a:t>?</a:t>
            </a:r>
          </a:p>
          <a:p>
            <a:pPr marL="285750" indent="-285750" algn="l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rgbClr val="000099"/>
                </a:solidFill>
              </a:rPr>
              <a:t>No </a:t>
            </a:r>
            <a:r>
              <a:rPr lang="en-US" i="0" dirty="0" smtClean="0">
                <a:solidFill>
                  <a:srgbClr val="000099"/>
                </a:solidFill>
              </a:rPr>
              <a:t>standard </a:t>
            </a:r>
            <a:r>
              <a:rPr lang="en-US" i="0" dirty="0">
                <a:solidFill>
                  <a:srgbClr val="000099"/>
                </a:solidFill>
              </a:rPr>
              <a:t>readers, writers</a:t>
            </a:r>
          </a:p>
          <a:p>
            <a:pPr marL="285750" indent="-285750" algn="l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rgbClr val="000099"/>
                </a:solidFill>
              </a:rPr>
              <a:t>≠ deep </a:t>
            </a:r>
            <a:r>
              <a:rPr lang="en-US" i="0" dirty="0">
                <a:solidFill>
                  <a:srgbClr val="000099"/>
                </a:solidFill>
              </a:rPr>
              <a:t>subject </a:t>
            </a:r>
            <a:r>
              <a:rPr lang="en-US" b="1" dirty="0">
                <a:solidFill>
                  <a:srgbClr val="000099"/>
                </a:solidFill>
              </a:rPr>
              <a:t>mastery</a:t>
            </a:r>
          </a:p>
          <a:p>
            <a:pPr marL="285750" indent="-285750" algn="l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i="0" dirty="0" smtClean="0">
                <a:solidFill>
                  <a:srgbClr val="000099"/>
                </a:solidFill>
              </a:rPr>
              <a:t>Mastery &gt;&gt; scanning</a:t>
            </a:r>
            <a:endParaRPr lang="en-US" i="0" dirty="0">
              <a:solidFill>
                <a:srgbClr val="000099"/>
              </a:solidFill>
            </a:endParaRPr>
          </a:p>
          <a:p>
            <a:pPr marL="285750" indent="-285750" algn="l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srgbClr val="000099"/>
                </a:solidFill>
              </a:rPr>
              <a:t>No page numbers</a:t>
            </a:r>
            <a:endParaRPr lang="en-US" i="0" dirty="0" smtClean="0">
              <a:solidFill>
                <a:srgbClr val="0000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7945" y="6394662"/>
            <a:ext cx="5293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0" dirty="0">
                <a:solidFill>
                  <a:srgbClr val="C00000"/>
                </a:solidFill>
              </a:rPr>
              <a:t>A good book has no ending</a:t>
            </a:r>
            <a:r>
              <a:rPr lang="en-US" i="0" dirty="0">
                <a:solidFill>
                  <a:srgbClr val="C00000"/>
                </a:solidFill>
              </a:rPr>
              <a:t>. </a:t>
            </a:r>
            <a:r>
              <a:rPr lang="en-US" sz="1400" i="0" dirty="0">
                <a:solidFill>
                  <a:srgbClr val="C00000"/>
                </a:solidFill>
              </a:rPr>
              <a:t>–R.D. Cumming</a:t>
            </a:r>
            <a:endParaRPr lang="en-US" dirty="0" smtClean="0">
              <a:solidFill>
                <a:srgbClr val="C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75474" y="889056"/>
            <a:ext cx="4347799" cy="5792355"/>
            <a:chOff x="275474" y="889056"/>
            <a:chExt cx="4347799" cy="5792355"/>
          </a:xfrm>
        </p:grpSpPr>
        <p:sp>
          <p:nvSpPr>
            <p:cNvPr id="26638" name="Rectangle 14"/>
            <p:cNvSpPr>
              <a:spLocks noChangeArrowheads="1"/>
            </p:cNvSpPr>
            <p:nvPr/>
          </p:nvSpPr>
          <p:spPr bwMode="auto">
            <a:xfrm>
              <a:off x="275474" y="889056"/>
              <a:ext cx="4347799" cy="5792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en-US" i="0" dirty="0">
                  <a:solidFill>
                    <a:srgbClr val="000099"/>
                  </a:solidFill>
                </a:rPr>
                <a:t> </a:t>
              </a:r>
              <a:r>
                <a:rPr lang="en-US" altLang="en-US" sz="2000" b="1" dirty="0" smtClean="0">
                  <a:solidFill>
                    <a:srgbClr val="C00000"/>
                  </a:solidFill>
                </a:rPr>
                <a:t>Technology Catching Up</a:t>
              </a:r>
            </a:p>
            <a:p>
              <a:pPr algn="l"/>
              <a:endParaRPr lang="en-US" altLang="en-US" i="0" dirty="0" smtClean="0">
                <a:solidFill>
                  <a:srgbClr val="000099"/>
                </a:solidFill>
              </a:endParaRPr>
            </a:p>
            <a:p>
              <a:pPr algn="l">
                <a:lnSpc>
                  <a:spcPct val="175000"/>
                </a:lnSpc>
                <a:buFontTx/>
                <a:buChar char="•"/>
              </a:pPr>
              <a:r>
                <a:rPr lang="en-US" altLang="en-US" i="0" dirty="0">
                  <a:solidFill>
                    <a:srgbClr val="000099"/>
                  </a:solidFill>
                </a:rPr>
                <a:t> </a:t>
              </a:r>
              <a:r>
                <a:rPr lang="en-US" altLang="en-US" i="0" dirty="0" smtClean="0">
                  <a:solidFill>
                    <a:srgbClr val="000099"/>
                  </a:solidFill>
                </a:rPr>
                <a:t>Exploring </a:t>
              </a:r>
              <a:r>
                <a:rPr lang="en-US" altLang="en-US" i="0" dirty="0">
                  <a:solidFill>
                    <a:srgbClr val="000099"/>
                  </a:solidFill>
                </a:rPr>
                <a:t>since </a:t>
              </a:r>
              <a:r>
                <a:rPr lang="en-US" altLang="en-US" i="0" dirty="0" smtClean="0">
                  <a:solidFill>
                    <a:srgbClr val="000099"/>
                  </a:solidFill>
                </a:rPr>
                <a:t>1996 WWW</a:t>
              </a:r>
            </a:p>
            <a:p>
              <a:pPr algn="l">
                <a:lnSpc>
                  <a:spcPct val="175000"/>
                </a:lnSpc>
                <a:buFontTx/>
                <a:buChar char="•"/>
              </a:pPr>
              <a:r>
                <a:rPr lang="en-US" altLang="en-US" i="0" dirty="0">
                  <a:solidFill>
                    <a:srgbClr val="000099"/>
                  </a:solidFill>
                </a:rPr>
                <a:t> </a:t>
              </a:r>
              <a:r>
                <a:rPr lang="en-US" i="0" dirty="0" smtClean="0">
                  <a:solidFill>
                    <a:srgbClr val="000099"/>
                  </a:solidFill>
                </a:rPr>
                <a:t>Multiple senses</a:t>
              </a:r>
            </a:p>
            <a:p>
              <a:pPr algn="l">
                <a:lnSpc>
                  <a:spcPct val="175000"/>
                </a:lnSpc>
                <a:buFontTx/>
                <a:buChar char="•"/>
              </a:pPr>
              <a:r>
                <a:rPr lang="en-US" i="0" dirty="0">
                  <a:solidFill>
                    <a:srgbClr val="000099"/>
                  </a:solidFill>
                </a:rPr>
                <a:t> </a:t>
              </a:r>
              <a:r>
                <a:rPr lang="en-US" i="0" dirty="0" smtClean="0">
                  <a:solidFill>
                    <a:srgbClr val="000099"/>
                  </a:solidFill>
                </a:rPr>
                <a:t>High </a:t>
              </a:r>
              <a:r>
                <a:rPr lang="en-US" i="0" dirty="0">
                  <a:solidFill>
                    <a:srgbClr val="000099"/>
                  </a:solidFill>
                </a:rPr>
                <a:t>accessibility </a:t>
              </a:r>
              <a:r>
                <a:rPr lang="en-US" i="0" dirty="0" smtClean="0">
                  <a:solidFill>
                    <a:srgbClr val="000099"/>
                  </a:solidFill>
                </a:rPr>
                <a:t>potential (ADA)</a:t>
              </a:r>
              <a:endParaRPr lang="en-US" i="0" dirty="0" smtClean="0">
                <a:solidFill>
                  <a:srgbClr val="000099"/>
                </a:solidFill>
              </a:endParaRPr>
            </a:p>
            <a:p>
              <a:pPr algn="l">
                <a:lnSpc>
                  <a:spcPct val="175000"/>
                </a:lnSpc>
                <a:buFontTx/>
                <a:buChar char="•"/>
              </a:pPr>
              <a:r>
                <a:rPr lang="en-US" i="0" dirty="0">
                  <a:solidFill>
                    <a:srgbClr val="000099"/>
                  </a:solidFill>
                </a:rPr>
                <a:t> </a:t>
              </a:r>
              <a:r>
                <a:rPr lang="en-US" i="0" dirty="0" smtClean="0">
                  <a:solidFill>
                    <a:srgbClr val="000099"/>
                  </a:solidFill>
                </a:rPr>
                <a:t>∆ learning approaches</a:t>
              </a:r>
            </a:p>
            <a:p>
              <a:pPr algn="l">
                <a:lnSpc>
                  <a:spcPct val="175000"/>
                </a:lnSpc>
                <a:buFontTx/>
                <a:buChar char="•"/>
              </a:pPr>
              <a:r>
                <a:rPr lang="en-US" i="0" dirty="0">
                  <a:solidFill>
                    <a:srgbClr val="000099"/>
                  </a:solidFill>
                </a:rPr>
                <a:t> </a:t>
              </a:r>
              <a:r>
                <a:rPr lang="en-US" i="0" dirty="0" smtClean="0">
                  <a:solidFill>
                    <a:srgbClr val="000099"/>
                  </a:solidFill>
                </a:rPr>
                <a:t>Students</a:t>
              </a:r>
              <a:r>
                <a:rPr lang="en-US" i="0" dirty="0">
                  <a:solidFill>
                    <a:srgbClr val="000099"/>
                  </a:solidFill>
                </a:rPr>
                <a:t>: integrated </a:t>
              </a:r>
              <a:r>
                <a:rPr lang="en-US" i="0" dirty="0" smtClean="0">
                  <a:solidFill>
                    <a:srgbClr val="000099"/>
                  </a:solidFill>
                </a:rPr>
                <a:t>package</a:t>
              </a:r>
            </a:p>
            <a:p>
              <a:pPr algn="l">
                <a:lnSpc>
                  <a:spcPct val="175000"/>
                </a:lnSpc>
                <a:buFontTx/>
                <a:buChar char="•"/>
              </a:pPr>
              <a:r>
                <a:rPr lang="en-US" i="0" dirty="0" smtClean="0">
                  <a:solidFill>
                    <a:srgbClr val="000099"/>
                  </a:solidFill>
                </a:rPr>
                <a:t> </a:t>
              </a:r>
              <a:r>
                <a:rPr lang="en-US" altLang="en-US" i="0" dirty="0" smtClean="0">
                  <a:solidFill>
                    <a:srgbClr val="000099"/>
                  </a:solidFill>
                </a:rPr>
                <a:t>Interactive </a:t>
              </a:r>
              <a:r>
                <a:rPr lang="en-US" altLang="en-US" i="0" dirty="0" err="1" smtClean="0">
                  <a:solidFill>
                    <a:srgbClr val="000099"/>
                  </a:solidFill>
                </a:rPr>
                <a:t>eqns</a:t>
              </a:r>
              <a:r>
                <a:rPr lang="en-US" altLang="en-US" i="0" dirty="0">
                  <a:solidFill>
                    <a:srgbClr val="000099"/>
                  </a:solidFill>
                </a:rPr>
                <a:t>, </a:t>
              </a:r>
              <a:r>
                <a:rPr lang="en-US" altLang="en-US" i="0" dirty="0" smtClean="0">
                  <a:solidFill>
                    <a:srgbClr val="000099"/>
                  </a:solidFill>
                </a:rPr>
                <a:t>figs, codes</a:t>
              </a:r>
              <a:endParaRPr lang="en-US" i="0" dirty="0" smtClean="0">
                <a:solidFill>
                  <a:srgbClr val="000099"/>
                </a:solidFill>
              </a:endParaRPr>
            </a:p>
            <a:p>
              <a:pPr algn="l">
                <a:lnSpc>
                  <a:spcPct val="175000"/>
                </a:lnSpc>
                <a:buFontTx/>
                <a:buChar char="•"/>
              </a:pPr>
              <a:r>
                <a:rPr lang="en-US" sz="1600" i="0" dirty="0">
                  <a:solidFill>
                    <a:srgbClr val="0033CC"/>
                  </a:solidFill>
                </a:rPr>
                <a:t> </a:t>
              </a:r>
              <a:r>
                <a:rPr lang="en-US" sz="1600" i="0" dirty="0" smtClean="0">
                  <a:solidFill>
                    <a:srgbClr val="C00000"/>
                  </a:solidFill>
                </a:rPr>
                <a:t>Html1, Java Applets, XML, </a:t>
              </a:r>
              <a:r>
                <a:rPr lang="en-US" sz="1600" i="0" dirty="0" err="1" smtClean="0">
                  <a:solidFill>
                    <a:srgbClr val="C00000"/>
                  </a:solidFill>
                </a:rPr>
                <a:t>ePub</a:t>
              </a:r>
              <a:r>
                <a:rPr lang="en-US" sz="1600" i="0" dirty="0" smtClean="0">
                  <a:solidFill>
                    <a:srgbClr val="C00000"/>
                  </a:solidFill>
                </a:rPr>
                <a:t>, </a:t>
              </a:r>
              <a:r>
                <a:rPr lang="en-US" sz="1600" i="0" dirty="0" err="1" smtClean="0">
                  <a:solidFill>
                    <a:srgbClr val="C00000"/>
                  </a:solidFill>
                </a:rPr>
                <a:t>Ibook</a:t>
              </a:r>
              <a:r>
                <a:rPr lang="en-US" sz="1600" i="0" dirty="0" smtClean="0">
                  <a:solidFill>
                    <a:srgbClr val="C00000"/>
                  </a:solidFill>
                </a:rPr>
                <a:t>, Kindle, Pdf-</a:t>
              </a:r>
              <a:r>
                <a:rPr lang="en-US" sz="1600" i="0" dirty="0" err="1" smtClean="0">
                  <a:solidFill>
                    <a:srgbClr val="C00000"/>
                  </a:solidFill>
                </a:rPr>
                <a:t>href</a:t>
              </a:r>
              <a:r>
                <a:rPr lang="en-US" sz="1600" i="0" dirty="0" smtClean="0">
                  <a:solidFill>
                    <a:srgbClr val="C00000"/>
                  </a:solidFill>
                </a:rPr>
                <a:t>, </a:t>
              </a:r>
              <a:r>
                <a:rPr lang="en-US" sz="1600" i="0" dirty="0" smtClean="0">
                  <a:solidFill>
                    <a:srgbClr val="C00000"/>
                  </a:solidFill>
                </a:rPr>
                <a:t>Html5, </a:t>
              </a:r>
              <a:r>
                <a:rPr lang="en-US" sz="1600" i="0" dirty="0" err="1" smtClean="0">
                  <a:solidFill>
                    <a:srgbClr val="C00000"/>
                  </a:solidFill>
                </a:rPr>
                <a:t>ipynb</a:t>
              </a:r>
              <a:endParaRPr lang="en-US" sz="1600" i="0" dirty="0" smtClean="0">
                <a:solidFill>
                  <a:srgbClr val="C00000"/>
                </a:solidFill>
              </a:endParaRPr>
            </a:p>
            <a:p>
              <a:pPr algn="l">
                <a:lnSpc>
                  <a:spcPct val="175000"/>
                </a:lnSpc>
                <a:buFontTx/>
                <a:buChar char="•"/>
              </a:pPr>
              <a:r>
                <a:rPr lang="en-US" i="0" dirty="0">
                  <a:solidFill>
                    <a:srgbClr val="000099"/>
                  </a:solidFill>
                </a:rPr>
                <a:t> </a:t>
              </a:r>
              <a:r>
                <a:rPr lang="en-US" i="0" dirty="0" smtClean="0">
                  <a:solidFill>
                    <a:srgbClr val="000099"/>
                  </a:solidFill>
                  <a:hlinkClick r:id="rId4" action="ppaction://hlinkfile"/>
                </a:rPr>
                <a:t>Python notebook</a:t>
              </a:r>
              <a:r>
                <a:rPr lang="en-US" i="0" dirty="0" smtClean="0">
                  <a:solidFill>
                    <a:srgbClr val="000099"/>
                  </a:solidFill>
                </a:rPr>
                <a:t>      </a:t>
              </a:r>
              <a:r>
                <a:rPr lang="en-US" sz="1050" i="0" dirty="0" smtClean="0">
                  <a:solidFill>
                    <a:srgbClr val="000099"/>
                  </a:solidFill>
                </a:rPr>
                <a:t>(TOC -8 </a:t>
              </a:r>
              <a:r>
                <a:rPr lang="en-US" sz="1050" i="0" dirty="0" err="1" smtClean="0">
                  <a:solidFill>
                    <a:srgbClr val="000099"/>
                  </a:solidFill>
                </a:rPr>
                <a:t>euler</a:t>
              </a:r>
              <a:r>
                <a:rPr lang="en-US" sz="1050" i="0" dirty="0" smtClean="0">
                  <a:solidFill>
                    <a:srgbClr val="000099"/>
                  </a:solidFill>
                </a:rPr>
                <a:t>, </a:t>
              </a:r>
              <a:r>
                <a:rPr lang="en-US" sz="1050" i="0" dirty="0" err="1" smtClean="0">
                  <a:solidFill>
                    <a:srgbClr val="000099"/>
                  </a:solidFill>
                </a:rPr>
                <a:t>abm</a:t>
              </a:r>
              <a:r>
                <a:rPr lang="en-US" sz="1050" i="0" dirty="0" smtClean="0">
                  <a:solidFill>
                    <a:srgbClr val="000099"/>
                  </a:solidFill>
                </a:rPr>
                <a:t>) </a:t>
              </a:r>
              <a:r>
                <a:rPr lang="en-US" sz="1600" i="0" dirty="0" smtClean="0">
                  <a:solidFill>
                    <a:srgbClr val="000099"/>
                  </a:solidFill>
                </a:rPr>
                <a:t>~</a:t>
              </a:r>
              <a:r>
                <a:rPr lang="en-US" sz="1600" i="0" dirty="0" err="1" smtClean="0">
                  <a:solidFill>
                    <a:srgbClr val="000099"/>
                  </a:solidFill>
                </a:rPr>
                <a:t>rubin</a:t>
              </a:r>
              <a:r>
                <a:rPr lang="en-US" sz="1600" i="0" dirty="0" smtClean="0">
                  <a:solidFill>
                    <a:srgbClr val="000099"/>
                  </a:solidFill>
                </a:rPr>
                <a:t>/Books/</a:t>
              </a:r>
              <a:r>
                <a:rPr lang="en-US" sz="1600" i="0" dirty="0" err="1" smtClean="0">
                  <a:solidFill>
                    <a:srgbClr val="000099"/>
                  </a:solidFill>
                </a:rPr>
                <a:t>CPbook</a:t>
              </a:r>
              <a:r>
                <a:rPr lang="en-US" sz="1600" i="0" dirty="0" smtClean="0">
                  <a:solidFill>
                    <a:srgbClr val="000099"/>
                  </a:solidFill>
                </a:rPr>
                <a:t>/eBook/Notebooks</a:t>
              </a:r>
              <a:endParaRPr lang="en-US" sz="2400" i="0" dirty="0">
                <a:solidFill>
                  <a:srgbClr val="000099"/>
                </a:solidFill>
              </a:endParaRPr>
            </a:p>
            <a:p>
              <a:pPr algn="l">
                <a:lnSpc>
                  <a:spcPct val="155000"/>
                </a:lnSpc>
              </a:pPr>
              <a:endParaRPr lang="en-US" altLang="en-US" i="0" dirty="0">
                <a:solidFill>
                  <a:srgbClr val="000099"/>
                </a:solidFill>
              </a:endParaRPr>
            </a:p>
          </p:txBody>
        </p:sp>
        <p:pic>
          <p:nvPicPr>
            <p:cNvPr id="100355" name="Picture 3" descr="C:\Users\Rubin Landau\AppData\Local\Microsoft\Windows\INetCache\IE\DUUPHEJV\50px-Under_construction_icon-blue.svg[1]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284" y="5353940"/>
              <a:ext cx="381000" cy="32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3326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63" y="163513"/>
            <a:ext cx="6840537" cy="620712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Arial Unicode MS" pitchFamily="34" charset="-128"/>
              </a:rPr>
              <a:t>Take Home Lessons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7325" y="979488"/>
            <a:ext cx="7019925" cy="56261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1800" dirty="0" smtClean="0"/>
              <a:t>Physics now done with computation</a:t>
            </a:r>
          </a:p>
          <a:p>
            <a:pPr>
              <a:lnSpc>
                <a:spcPct val="200000"/>
              </a:lnSpc>
            </a:pPr>
            <a:r>
              <a:rPr lang="en-US" sz="1800" dirty="0" smtClean="0"/>
              <a:t>Physics now done with other sciences</a:t>
            </a:r>
          </a:p>
          <a:p>
            <a:pPr>
              <a:lnSpc>
                <a:spcPct val="200000"/>
              </a:lnSpc>
            </a:pPr>
            <a:r>
              <a:rPr lang="en-US" sz="1800" dirty="0" smtClean="0"/>
              <a:t>Physics Ed now done with </a:t>
            </a:r>
            <a:r>
              <a:rPr lang="en-US" sz="1800" dirty="0"/>
              <a:t> </a:t>
            </a:r>
            <a:r>
              <a:rPr lang="en-US" sz="1800" dirty="0" smtClean="0"/>
              <a:t>50-100 year old stuff</a:t>
            </a:r>
          </a:p>
          <a:p>
            <a:pPr>
              <a:lnSpc>
                <a:spcPct val="200000"/>
              </a:lnSpc>
            </a:pPr>
            <a:r>
              <a:rPr lang="en-US" sz="1800" dirty="0" smtClean="0"/>
              <a:t>Students are people; more product than customer</a:t>
            </a:r>
          </a:p>
          <a:p>
            <a:pPr>
              <a:lnSpc>
                <a:spcPct val="200000"/>
              </a:lnSpc>
            </a:pPr>
            <a:r>
              <a:rPr lang="en-US" sz="1800" dirty="0" smtClean="0"/>
              <a:t>Agree: bad math means unreliable science?</a:t>
            </a:r>
          </a:p>
          <a:p>
            <a:pPr>
              <a:lnSpc>
                <a:spcPct val="200000"/>
              </a:lnSpc>
            </a:pPr>
            <a:r>
              <a:rPr lang="en-US" sz="1800" dirty="0" smtClean="0"/>
              <a:t>So bad computation means </a:t>
            </a:r>
            <a:r>
              <a:rPr lang="en-US" sz="1800" dirty="0"/>
              <a:t>unreliable science</a:t>
            </a:r>
            <a:endParaRPr lang="en-US" sz="1800" dirty="0" smtClean="0"/>
          </a:p>
          <a:p>
            <a:pPr>
              <a:lnSpc>
                <a:spcPct val="200000"/>
              </a:lnSpc>
            </a:pPr>
            <a:r>
              <a:rPr lang="en-US" sz="1800" dirty="0" smtClean="0"/>
              <a:t>Computation too important to leave to </a:t>
            </a:r>
            <a:r>
              <a:rPr lang="en-US" sz="1800" dirty="0" smtClean="0"/>
              <a:t>CS</a:t>
            </a:r>
            <a:endParaRPr lang="en-US" sz="1800" dirty="0" smtClean="0"/>
          </a:p>
        </p:txBody>
      </p:sp>
      <p:graphicFrame>
        <p:nvGraphicFramePr>
          <p:cNvPr id="336904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7164388" y="260350"/>
          <a:ext cx="1835150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40" name="Drawing" r:id="rId4" imgW="5931360" imgH="5536080" progId="">
                  <p:embed/>
                </p:oleObj>
              </mc:Choice>
              <mc:Fallback>
                <p:oleObj name="Drawing" r:id="rId4" imgW="5931360" imgH="5536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260350"/>
                        <a:ext cx="1835150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922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63" y="163513"/>
            <a:ext cx="6840537" cy="620712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>
                <a:latin typeface="Arial Unicode MS" pitchFamily="34" charset="-128"/>
              </a:rPr>
              <a:t>Conclusions &amp; Summary</a:t>
            </a:r>
          </a:p>
        </p:txBody>
      </p:sp>
      <p:sp>
        <p:nvSpPr>
          <p:cNvPr id="336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526" y="979488"/>
            <a:ext cx="7667624" cy="5626100"/>
          </a:xfrm>
        </p:spPr>
        <p:txBody>
          <a:bodyPr/>
          <a:lstStyle/>
          <a:p>
            <a:pPr eaLnBrk="1" hangingPunct="1">
              <a:lnSpc>
                <a:spcPct val="210000"/>
              </a:lnSpc>
            </a:pPr>
            <a:r>
              <a:rPr lang="en-US" altLang="en-US" sz="1600" dirty="0" smtClean="0"/>
              <a:t>Suggest: rejuvenate Phys Ed with modern Res (+CP)</a:t>
            </a:r>
          </a:p>
          <a:p>
            <a:pPr eaLnBrk="1" hangingPunct="1">
              <a:lnSpc>
                <a:spcPct val="210000"/>
              </a:lnSpc>
            </a:pPr>
            <a:r>
              <a:rPr lang="en-US" altLang="en-US" sz="1600" dirty="0" smtClean="0"/>
              <a:t>Need </a:t>
            </a:r>
            <a:r>
              <a:rPr lang="en-US" altLang="en-US" sz="1600" dirty="0" smtClean="0">
                <a:sym typeface="Symbol" pitchFamily="18" charset="2"/>
              </a:rPr>
              <a:t></a:t>
            </a:r>
            <a:r>
              <a:rPr lang="en-US" altLang="en-US" sz="1600" dirty="0" smtClean="0"/>
              <a:t> curriculum: learn P +  CS + math in context </a:t>
            </a:r>
          </a:p>
          <a:p>
            <a:pPr eaLnBrk="1" hangingPunct="1">
              <a:lnSpc>
                <a:spcPct val="210000"/>
              </a:lnSpc>
            </a:pPr>
            <a:r>
              <a:rPr lang="en-US" altLang="en-US" sz="1600" dirty="0" smtClean="0"/>
              <a:t>CP courses, materials: More efficient, effective </a:t>
            </a:r>
            <a:r>
              <a:rPr lang="en-US" altLang="en-US" sz="1600" i="1" dirty="0" smtClean="0"/>
              <a:t>Model</a:t>
            </a:r>
            <a:r>
              <a:rPr lang="en-US" altLang="en-US" sz="1600" dirty="0" smtClean="0"/>
              <a:t>  </a:t>
            </a:r>
          </a:p>
          <a:p>
            <a:pPr lvl="1" eaLnBrk="1" hangingPunct="1">
              <a:lnSpc>
                <a:spcPct val="210000"/>
              </a:lnSpc>
            </a:pPr>
            <a:r>
              <a:rPr lang="en-US" altLang="en-US" sz="1600" dirty="0" smtClean="0">
                <a:latin typeface="Arial" pitchFamily="34" charset="0"/>
              </a:rPr>
              <a:t> </a:t>
            </a:r>
            <a:r>
              <a:rPr lang="en-US" altLang="en-US" sz="1600" dirty="0" smtClean="0"/>
              <a:t>learning within problem solving, emotional connect</a:t>
            </a:r>
          </a:p>
          <a:p>
            <a:pPr lvl="1" eaLnBrk="1" hangingPunct="1">
              <a:lnSpc>
                <a:spcPct val="210000"/>
              </a:lnSpc>
            </a:pPr>
            <a:r>
              <a:rPr lang="en-US" altLang="en-US" sz="1600" dirty="0" smtClean="0"/>
              <a:t> learn all 3 better, frees t for C, M</a:t>
            </a:r>
          </a:p>
          <a:p>
            <a:pPr lvl="1" eaLnBrk="1" hangingPunct="1">
              <a:lnSpc>
                <a:spcPct val="210000"/>
              </a:lnSpc>
            </a:pPr>
            <a:r>
              <a:rPr lang="en-US" altLang="en-US" sz="1600" dirty="0" smtClean="0"/>
              <a:t> Freedom: common toolset &amp; mindset CSE</a:t>
            </a:r>
          </a:p>
          <a:p>
            <a:pPr lvl="1" eaLnBrk="1" hangingPunct="1">
              <a:lnSpc>
                <a:spcPct val="210000"/>
              </a:lnSpc>
            </a:pPr>
            <a:r>
              <a:rPr lang="en-US" altLang="en-US" sz="1600" dirty="0" smtClean="0"/>
              <a:t> Thank you</a:t>
            </a:r>
            <a:r>
              <a:rPr lang="en-US" altLang="en-US" sz="1600" dirty="0" smtClean="0"/>
              <a:t>! Let me know if I </a:t>
            </a:r>
            <a:r>
              <a:rPr lang="en-US" altLang="en-US" sz="1600" smtClean="0"/>
              <a:t>can help.</a:t>
            </a:r>
            <a:endParaRPr lang="en-US" altLang="en-US" sz="1600" dirty="0" smtClean="0"/>
          </a:p>
          <a:p>
            <a:pPr lvl="1" eaLnBrk="1" hangingPunct="1">
              <a:lnSpc>
                <a:spcPct val="210000"/>
              </a:lnSpc>
            </a:pPr>
            <a:r>
              <a:rPr lang="en-US" sz="1600" dirty="0"/>
              <a:t>www.science.oregonstate.edu/˜</a:t>
            </a:r>
            <a:r>
              <a:rPr lang="en-US" sz="1600" dirty="0" err="1" smtClean="0"/>
              <a:t>rubin</a:t>
            </a:r>
            <a:endParaRPr lang="en-US" sz="1400" dirty="0"/>
          </a:p>
        </p:txBody>
      </p:sp>
      <p:graphicFrame>
        <p:nvGraphicFramePr>
          <p:cNvPr id="336904" name="Object 8"/>
          <p:cNvGraphicFramePr>
            <a:graphicFrameLocks noGrp="1" noChangeAspect="1"/>
          </p:cNvGraphicFramePr>
          <p:nvPr>
            <p:ph sz="half" idx="2"/>
          </p:nvPr>
        </p:nvGraphicFramePr>
        <p:xfrm>
          <a:off x="7164388" y="260350"/>
          <a:ext cx="1835150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" name="Drawing" r:id="rId4" imgW="5286195" imgH="4838415" progId="Canvas.Drawing.X">
                  <p:embed/>
                </p:oleObj>
              </mc:Choice>
              <mc:Fallback>
                <p:oleObj name="Drawing" r:id="rId4" imgW="5286195" imgH="4838415" progId="Canvas.Drawing.X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260350"/>
                        <a:ext cx="1835150" cy="167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888" y="247650"/>
            <a:ext cx="8229600" cy="1139825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Skills Expected of Physics </a:t>
            </a:r>
            <a:r>
              <a:rPr lang="en-US" dirty="0" err="1" smtClean="0">
                <a:solidFill>
                  <a:srgbClr val="002060"/>
                </a:solidFill>
              </a:rPr>
              <a:t>UnderGraduates</a:t>
            </a:r>
            <a:r>
              <a:rPr lang="en-US" dirty="0" smtClean="0">
                <a:solidFill>
                  <a:srgbClr val="002060"/>
                </a:solidFill>
              </a:rPr>
              <a:t> (AAPT)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 © Rubin Landau, OSU Physics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095500"/>
            <a:ext cx="4836580" cy="3895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Plot </a:t>
            </a:r>
            <a:r>
              <a:rPr lang="en-US" sz="2400" b="1" dirty="0">
                <a:solidFill>
                  <a:srgbClr val="002060"/>
                </a:solidFill>
              </a:rPr>
              <a:t>functions and data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Visualization complex data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Numerical integration, diff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Limits of algorithms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Programming*, compiled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language</a:t>
            </a:r>
          </a:p>
          <a:p>
            <a:pPr algn="l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Several operating </a:t>
            </a:r>
            <a:r>
              <a:rPr lang="en-US" sz="2400" b="1" dirty="0" smtClean="0">
                <a:solidFill>
                  <a:srgbClr val="002060"/>
                </a:solidFill>
              </a:rPr>
              <a:t>system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8089" y="2070100"/>
            <a:ext cx="4265911" cy="3895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ODEs, PDEs</a:t>
            </a:r>
          </a:p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Matrix operations</a:t>
            </a:r>
          </a:p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Fourier transforms, FFT</a:t>
            </a:r>
          </a:p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Statistics, data fitting</a:t>
            </a:r>
          </a:p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Computational thinking</a:t>
            </a:r>
          </a:p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Symbolic programming</a:t>
            </a:r>
          </a:p>
          <a:p>
            <a:pPr algn="l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</a:rPr>
              <a:t>LATEX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243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17513"/>
            <a:ext cx="8334375" cy="32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4000" smtClean="0">
                <a:effectLst/>
              </a:rPr>
              <a:t>Contributing Group</a:t>
            </a:r>
            <a:br>
              <a:rPr lang="en-US" altLang="en-US" sz="4000" smtClean="0">
                <a:effectLst/>
              </a:rPr>
            </a:br>
            <a:endParaRPr lang="en-US" altLang="en-US" sz="4000" smtClean="0">
              <a:effectLst/>
            </a:endParaRP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00" y="687388"/>
            <a:ext cx="8208963" cy="6170612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altLang="en-US" sz="1200" dirty="0" smtClean="0"/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Manuel J </a:t>
            </a:r>
            <a:r>
              <a:rPr lang="en-US" altLang="en-US" sz="1400" dirty="0" err="1" smtClean="0"/>
              <a:t>Paez</a:t>
            </a:r>
            <a:r>
              <a:rPr lang="en-US" altLang="en-US" sz="1400" dirty="0" smtClean="0"/>
              <a:t>, University of Medellin, Colombia, SA, </a:t>
            </a:r>
            <a:r>
              <a:rPr lang="en-US" altLang="en-US" sz="1400" dirty="0" err="1" smtClean="0"/>
              <a:t>CoAuthor</a:t>
            </a:r>
            <a:r>
              <a:rPr lang="en-US" altLang="en-US" sz="1400" dirty="0" smtClean="0"/>
              <a:t> </a:t>
            </a:r>
            <a:endParaRPr lang="en-US" altLang="en-US" sz="1200" dirty="0" smtClean="0"/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Cristian </a:t>
            </a:r>
            <a:r>
              <a:rPr lang="en-US" altLang="en-US" sz="1400" dirty="0" err="1" smtClean="0"/>
              <a:t>Bordeianu</a:t>
            </a:r>
            <a:r>
              <a:rPr lang="en-US" altLang="en-US" sz="1400" dirty="0" smtClean="0"/>
              <a:t>, University of Bucharest, Romania, </a:t>
            </a:r>
            <a:r>
              <a:rPr lang="en-US" altLang="en-US" sz="1400" dirty="0" err="1" smtClean="0"/>
              <a:t>CoAuthor</a:t>
            </a:r>
            <a:r>
              <a:rPr lang="en-US" altLang="en-US" sz="1400" dirty="0"/>
              <a:t> [</a:t>
            </a:r>
            <a:r>
              <a:rPr lang="en-US" altLang="en-US" sz="1400" dirty="0" smtClean="0"/>
              <a:t>deceased</a:t>
            </a:r>
            <a:r>
              <a:rPr lang="en-US" altLang="en-US" sz="1400" dirty="0"/>
              <a:t>]</a:t>
            </a:r>
            <a:r>
              <a:rPr lang="en-US" altLang="en-US" sz="14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Paul Fink, Robyn </a:t>
            </a:r>
            <a:r>
              <a:rPr lang="en-US" altLang="en-US" sz="1400" dirty="0" err="1" smtClean="0"/>
              <a:t>Wangberg</a:t>
            </a:r>
            <a:r>
              <a:rPr lang="en-US" altLang="en-US" sz="1400" dirty="0" smtClean="0"/>
              <a:t>, </a:t>
            </a:r>
            <a:r>
              <a:rPr lang="en-US" altLang="en-US" sz="1400" dirty="0" err="1" smtClean="0"/>
              <a:t>CoAuthors</a:t>
            </a:r>
            <a:endParaRPr lang="en-US" altLang="en-US" sz="1400" dirty="0" smtClean="0"/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Justin </a:t>
            </a:r>
            <a:r>
              <a:rPr lang="en-US" altLang="en-US" sz="1400" dirty="0" err="1" smtClean="0"/>
              <a:t>Elser</a:t>
            </a:r>
            <a:r>
              <a:rPr lang="en-US" altLang="en-US" sz="1400" dirty="0" smtClean="0"/>
              <a:t>, Chris Sullivan (system support)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Sally </a:t>
            </a:r>
            <a:r>
              <a:rPr lang="en-US" altLang="en-US" sz="1400" dirty="0" err="1" smtClean="0"/>
              <a:t>Haerer</a:t>
            </a:r>
            <a:r>
              <a:rPr lang="en-US" altLang="en-US" sz="1400" dirty="0" smtClean="0"/>
              <a:t>, </a:t>
            </a:r>
            <a:r>
              <a:rPr lang="en-US" altLang="en-US" sz="1400" dirty="0" err="1" smtClean="0"/>
              <a:t>Saturo</a:t>
            </a:r>
            <a:r>
              <a:rPr lang="en-US" altLang="en-US" sz="1400" dirty="0" smtClean="0"/>
              <a:t> S. Kano (consultants, producers)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Melanie Johnson (Unix Tutorials)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Hans </a:t>
            </a:r>
            <a:r>
              <a:rPr lang="en-US" altLang="en-US" sz="1400" dirty="0" err="1" smtClean="0"/>
              <a:t>Kowallik</a:t>
            </a:r>
            <a:r>
              <a:rPr lang="en-US" altLang="en-US" sz="1400" dirty="0" smtClean="0"/>
              <a:t> (Computational Physics text, sounds, codes, LAPACK, PVM)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Matthew Ervin Des </a:t>
            </a:r>
            <a:r>
              <a:rPr lang="en-US" altLang="en-US" sz="1400" dirty="0" err="1" smtClean="0"/>
              <a:t>Voigne</a:t>
            </a:r>
            <a:r>
              <a:rPr lang="en-US" altLang="en-US" sz="1400" dirty="0" smtClean="0"/>
              <a:t> (tutorials)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Bertrand </a:t>
            </a:r>
            <a:r>
              <a:rPr lang="en-US" altLang="en-US" sz="1400" dirty="0" err="1" smtClean="0"/>
              <a:t>Laubsch</a:t>
            </a:r>
            <a:r>
              <a:rPr lang="en-US" altLang="en-US" sz="1400" dirty="0" smtClean="0"/>
              <a:t> (Java sound, decay simulation)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Jon J </a:t>
            </a:r>
            <a:r>
              <a:rPr lang="en-US" altLang="en-US" sz="1400" dirty="0" err="1" smtClean="0"/>
              <a:t>Maestri</a:t>
            </a:r>
            <a:r>
              <a:rPr lang="en-US" altLang="en-US" sz="1400" dirty="0" smtClean="0"/>
              <a:t> (</a:t>
            </a:r>
            <a:r>
              <a:rPr lang="en-US" altLang="en-US" sz="1400" dirty="0" err="1" smtClean="0"/>
              <a:t>vizualizations</a:t>
            </a:r>
            <a:r>
              <a:rPr lang="en-US" altLang="en-US" sz="1400" dirty="0" smtClean="0"/>
              <a:t>, animations, quantum packets) [deceased]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Al </a:t>
            </a:r>
            <a:r>
              <a:rPr lang="en-US" altLang="en-US" sz="1400" dirty="0" err="1" smtClean="0"/>
              <a:t>Stetz</a:t>
            </a:r>
            <a:r>
              <a:rPr lang="en-US" altLang="en-US" sz="1400" dirty="0" smtClean="0"/>
              <a:t>, David McIntyre (First Course)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Juan </a:t>
            </a:r>
            <a:r>
              <a:rPr lang="en-US" altLang="en-US" sz="1400" dirty="0" err="1" smtClean="0"/>
              <a:t>Vanegas</a:t>
            </a:r>
            <a:r>
              <a:rPr lang="en-US" altLang="en-US" sz="1400" dirty="0" smtClean="0"/>
              <a:t> (</a:t>
            </a:r>
            <a:r>
              <a:rPr lang="en-US" altLang="en-US" sz="1400" dirty="0" err="1" smtClean="0"/>
              <a:t>OpenDX</a:t>
            </a:r>
            <a:r>
              <a:rPr lang="en-US" altLang="en-US" sz="1400" dirty="0" smtClean="0"/>
              <a:t>)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Connelly Barnes (OOP, </a:t>
            </a:r>
            <a:r>
              <a:rPr lang="en-US" altLang="en-US" sz="1400" dirty="0" err="1" smtClean="0"/>
              <a:t>PtPlot</a:t>
            </a:r>
            <a:r>
              <a:rPr lang="en-US" altLang="en-US" sz="1400" dirty="0" smtClean="0"/>
              <a:t>)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Phil Carter, Donna </a:t>
            </a:r>
            <a:r>
              <a:rPr lang="en-US" altLang="en-US" sz="1400" dirty="0" err="1" smtClean="0"/>
              <a:t>Hertel</a:t>
            </a:r>
            <a:r>
              <a:rPr lang="en-US" altLang="en-US" sz="1400" dirty="0" smtClean="0"/>
              <a:t> (MPI)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Zlatko </a:t>
            </a:r>
            <a:r>
              <a:rPr lang="en-US" altLang="en-US" sz="1400" dirty="0" err="1" smtClean="0"/>
              <a:t>Dimcovic</a:t>
            </a:r>
            <a:r>
              <a:rPr lang="en-US" altLang="en-US" sz="1400" dirty="0" smtClean="0"/>
              <a:t> (Wavelets, Java I/O)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Joel Wetzel (figures)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Pat </a:t>
            </a:r>
            <a:r>
              <a:rPr lang="en-US" altLang="en-US" sz="1400" dirty="0" err="1" smtClean="0"/>
              <a:t>Cannan</a:t>
            </a:r>
            <a:r>
              <a:rPr lang="en-US" altLang="en-US" sz="1400" dirty="0" smtClean="0"/>
              <a:t>, Don Corliss, Corvallis High School (N-D Newton Raphson)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Brian </a:t>
            </a:r>
            <a:r>
              <a:rPr lang="en-US" altLang="en-US" sz="1400" dirty="0" err="1" smtClean="0"/>
              <a:t>Schlatter</a:t>
            </a:r>
            <a:r>
              <a:rPr lang="en-US" altLang="en-US" sz="1400" dirty="0" smtClean="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Daniel Moore, (REU, Summer 98; Whitman College, WA)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Justin Murray, (REU, Summer 98; Weber State University, Ogden, Utah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Brandon Smith, (REU, Summer 97; Chico State/SDSC, CA)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Paul D. </a:t>
            </a:r>
            <a:r>
              <a:rPr lang="en-US" altLang="en-US" sz="1400" dirty="0" err="1" smtClean="0"/>
              <a:t>Hillard</a:t>
            </a:r>
            <a:r>
              <a:rPr lang="en-US" altLang="en-US" sz="1400" dirty="0" smtClean="0"/>
              <a:t>, III (REU, Summer 96; Southern </a:t>
            </a:r>
            <a:r>
              <a:rPr lang="en-US" altLang="en-US" sz="1400" dirty="0" err="1" smtClean="0"/>
              <a:t>Univ</a:t>
            </a:r>
            <a:r>
              <a:rPr lang="en-US" altLang="en-US" sz="1400" dirty="0" smtClean="0"/>
              <a:t>, LA) </a:t>
            </a:r>
          </a:p>
          <a:p>
            <a:pPr>
              <a:lnSpc>
                <a:spcPct val="90000"/>
              </a:lnSpc>
            </a:pPr>
            <a:r>
              <a:rPr lang="en-US" altLang="en-US" sz="1400" dirty="0" smtClean="0"/>
              <a:t>Kevin Wolver, (REU, Summer 96; St Ambrose, IA) 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5265738" y="3784600"/>
            <a:ext cx="3673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</a:rPr>
              <a:t>And all the suffering students!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7481888" y="6273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pic>
        <p:nvPicPr>
          <p:cNvPr id="340998" name="Picture 6" descr="CPUG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6434138"/>
            <a:ext cx="709613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Text Box 8"/>
          <p:cNvSpPr txBox="1">
            <a:spLocks noChangeArrowheads="1"/>
          </p:cNvSpPr>
          <p:nvPr/>
        </p:nvSpPr>
        <p:spPr bwMode="auto">
          <a:xfrm>
            <a:off x="7189788" y="62293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/>
          </a:p>
        </p:txBody>
      </p:sp>
      <p:sp>
        <p:nvSpPr>
          <p:cNvPr id="79882" name="Text Box 10"/>
          <p:cNvSpPr txBox="1">
            <a:spLocks noChangeArrowheads="1"/>
          </p:cNvSpPr>
          <p:nvPr/>
        </p:nvSpPr>
        <p:spPr bwMode="auto">
          <a:xfrm>
            <a:off x="6689725" y="6553200"/>
            <a:ext cx="2454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© Rubin Landau, OSU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0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6273"/>
            <a:ext cx="4717056" cy="4080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056" y="1394951"/>
            <a:ext cx="4357103" cy="4295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956" y="19050"/>
            <a:ext cx="689002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99"/>
                </a:solidFill>
              </a:rPr>
              <a:t>Evidence for </a:t>
            </a:r>
            <a:r>
              <a:rPr lang="en-US" sz="3200" b="1" u="sng" dirty="0">
                <a:solidFill>
                  <a:srgbClr val="000099"/>
                </a:solidFill>
                <a:sym typeface="Symbol" pitchFamily="18" charset="2"/>
              </a:rPr>
              <a:t></a:t>
            </a:r>
            <a:r>
              <a:rPr lang="en-US" sz="3200" b="1" u="sng" dirty="0">
                <a:solidFill>
                  <a:srgbClr val="000099"/>
                </a:solidFill>
              </a:rPr>
              <a:t> (Physics Ed) </a:t>
            </a:r>
            <a:r>
              <a:rPr lang="en-US" sz="3200" b="1" u="sng" dirty="0" smtClean="0">
                <a:solidFill>
                  <a:srgbClr val="000099"/>
                </a:solidFill>
              </a:rPr>
              <a:t>5</a:t>
            </a:r>
            <a:endParaRPr lang="en-US" sz="3200" b="1" dirty="0">
              <a:solidFill>
                <a:srgbClr val="000099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2051050" y="333375"/>
            <a:ext cx="5861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 b="1" i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Two Lower-Division Courses</a:t>
            </a:r>
          </a:p>
        </p:txBody>
      </p:sp>
      <p:pic>
        <p:nvPicPr>
          <p:cNvPr id="28676" name="Picture 6" descr="Tab4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25538"/>
            <a:ext cx="8443912" cy="49926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327685" name="Text Box 5"/>
          <p:cNvSpPr txBox="1">
            <a:spLocks noChangeArrowheads="1"/>
          </p:cNvSpPr>
          <p:nvPr/>
        </p:nvSpPr>
        <p:spPr bwMode="auto">
          <a:xfrm>
            <a:off x="1331913" y="0"/>
            <a:ext cx="7292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800" b="1" i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rPr>
              <a:t>Contents of Upper-Division Courses</a:t>
            </a:r>
          </a:p>
        </p:txBody>
      </p:sp>
      <p:pic>
        <p:nvPicPr>
          <p:cNvPr id="29700" name="Picture 6" descr="Tab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820737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229600" cy="431800"/>
          </a:xfrm>
        </p:spPr>
        <p:txBody>
          <a:bodyPr/>
          <a:lstStyle/>
          <a:p>
            <a:pPr eaLnBrk="1" hangingPunct="1">
              <a:defRPr/>
            </a:pPr>
            <a:r>
              <a:rPr lang="en-US" u="sng" dirty="0" smtClean="0"/>
              <a:t>Preview</a:t>
            </a:r>
            <a:r>
              <a:rPr lang="en-US" sz="3600" u="sng" dirty="0" smtClean="0"/>
              <a:t> </a:t>
            </a:r>
            <a:r>
              <a:rPr lang="en-US" sz="3200" u="sng" dirty="0" smtClean="0"/>
              <a:t>(</a:t>
            </a:r>
            <a:r>
              <a:rPr lang="en-US" sz="2400" u="sng" dirty="0" smtClean="0"/>
              <a:t>CP-2 Resource Letter, AJP)</a:t>
            </a:r>
            <a:r>
              <a:rPr lang="en-US" sz="3600" dirty="0" smtClean="0"/>
              <a:t> </a:t>
            </a:r>
          </a:p>
        </p:txBody>
      </p:sp>
      <p:sp>
        <p:nvSpPr>
          <p:cNvPr id="1030" name="Text Box 3"/>
          <p:cNvSpPr txBox="1">
            <a:spLocks noChangeArrowheads="1"/>
          </p:cNvSpPr>
          <p:nvPr/>
        </p:nvSpPr>
        <p:spPr bwMode="auto">
          <a:xfrm>
            <a:off x="2076450" y="1716088"/>
            <a:ext cx="52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>
              <a:buFontTx/>
              <a:buAutoNum type="arabicPeriod"/>
            </a:pPr>
            <a:endParaRPr lang="en-US" altLang="en-US"/>
          </a:p>
        </p:txBody>
      </p:sp>
      <p:sp>
        <p:nvSpPr>
          <p:cNvPr id="411652" name="Text Box 4"/>
          <p:cNvSpPr txBox="1">
            <a:spLocks noChangeArrowheads="1"/>
          </p:cNvSpPr>
          <p:nvPr/>
        </p:nvSpPr>
        <p:spPr bwMode="auto">
          <a:xfrm>
            <a:off x="2785553" y="922442"/>
            <a:ext cx="5993949" cy="553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800100" indent="-3429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257300" indent="-3429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l">
              <a:lnSpc>
                <a:spcPct val="130000"/>
              </a:lnSpc>
              <a:buFontTx/>
              <a:buAutoNum type="arabicPeriod"/>
            </a:pPr>
            <a:r>
              <a:rPr lang="en-US" altLang="en-US" sz="2000" b="1" i="0" dirty="0">
                <a:solidFill>
                  <a:srgbClr val="990000"/>
                </a:solidFill>
              </a:rPr>
              <a:t> </a:t>
            </a:r>
            <a:r>
              <a:rPr lang="en-US" altLang="en-US" sz="2000" b="1" i="0" dirty="0" smtClean="0">
                <a:solidFill>
                  <a:srgbClr val="990000"/>
                </a:solidFill>
              </a:rPr>
              <a:t>Need </a:t>
            </a:r>
            <a:r>
              <a:rPr lang="en-US" altLang="en-US" sz="2000" b="1" i="0" u="sng" dirty="0">
                <a:solidFill>
                  <a:srgbClr val="990000"/>
                </a:solidFill>
              </a:rPr>
              <a:t>C</a:t>
            </a:r>
            <a:r>
              <a:rPr lang="en-US" altLang="en-US" sz="2000" b="1" i="0" dirty="0">
                <a:solidFill>
                  <a:srgbClr val="990000"/>
                </a:solidFill>
              </a:rPr>
              <a:t>omp </a:t>
            </a:r>
            <a:r>
              <a:rPr lang="en-US" altLang="en-US" sz="2000" b="1" i="0" u="sng" dirty="0">
                <a:solidFill>
                  <a:srgbClr val="990000"/>
                </a:solidFill>
              </a:rPr>
              <a:t>S</a:t>
            </a:r>
            <a:r>
              <a:rPr lang="en-US" altLang="en-US" sz="2000" b="1" i="0" dirty="0">
                <a:solidFill>
                  <a:srgbClr val="990000"/>
                </a:solidFill>
              </a:rPr>
              <a:t>cience &amp; </a:t>
            </a:r>
            <a:r>
              <a:rPr lang="en-US" altLang="en-US" sz="2000" b="1" i="0" u="sng" dirty="0" err="1">
                <a:solidFill>
                  <a:srgbClr val="990000"/>
                </a:solidFill>
              </a:rPr>
              <a:t>E</a:t>
            </a:r>
            <a:r>
              <a:rPr lang="en-US" altLang="en-US" sz="2000" b="1" i="0" dirty="0" err="1">
                <a:solidFill>
                  <a:srgbClr val="990000"/>
                </a:solidFill>
              </a:rPr>
              <a:t>ngr</a:t>
            </a:r>
            <a:r>
              <a:rPr lang="en-US" altLang="en-US" sz="2000" b="1" i="0" dirty="0">
                <a:solidFill>
                  <a:srgbClr val="990000"/>
                </a:solidFill>
              </a:rPr>
              <a:t> </a:t>
            </a:r>
            <a:r>
              <a:rPr lang="en-US" altLang="en-US" sz="1400" b="1" i="0" dirty="0" smtClean="0">
                <a:solidFill>
                  <a:srgbClr val="990000"/>
                </a:solidFill>
              </a:rPr>
              <a:t>(CSE data</a:t>
            </a:r>
            <a:r>
              <a:rPr lang="en-US" altLang="en-US" sz="1400" b="1" i="0" dirty="0">
                <a:solidFill>
                  <a:srgbClr val="990000"/>
                </a:solidFill>
              </a:rPr>
              <a:t>)</a:t>
            </a:r>
            <a:r>
              <a:rPr lang="en-US" altLang="en-US" sz="2000" b="1" i="0" dirty="0">
                <a:solidFill>
                  <a:srgbClr val="990000"/>
                </a:solidFill>
              </a:rPr>
              <a:t> </a:t>
            </a:r>
            <a:r>
              <a:rPr lang="en-US" altLang="en-US" sz="2000" b="1" i="0" dirty="0">
                <a:solidFill>
                  <a:schemeClr val="bg2"/>
                </a:solidFill>
                <a:sym typeface="Symbol" pitchFamily="18" charset="2"/>
              </a:rPr>
              <a:t></a:t>
            </a:r>
            <a:r>
              <a:rPr lang="en-US" altLang="en-US" sz="2000" dirty="0"/>
              <a:t> </a:t>
            </a:r>
            <a:endParaRPr lang="en-US" altLang="en-US" sz="2000" b="1" i="0" dirty="0">
              <a:solidFill>
                <a:srgbClr val="990000"/>
              </a:solidFill>
            </a:endParaRPr>
          </a:p>
          <a:p>
            <a:pPr algn="l">
              <a:lnSpc>
                <a:spcPct val="130000"/>
              </a:lnSpc>
              <a:buFontTx/>
              <a:buAutoNum type="arabicPeriod"/>
            </a:pPr>
            <a:r>
              <a:rPr lang="en-US" altLang="en-US" sz="2000" b="1" i="0" dirty="0" smtClean="0">
                <a:solidFill>
                  <a:srgbClr val="990000"/>
                </a:solidFill>
              </a:rPr>
              <a:t> </a:t>
            </a:r>
            <a:r>
              <a:rPr lang="en-US" altLang="en-US" sz="2000" b="1" i="0" u="sng" dirty="0" smtClean="0">
                <a:solidFill>
                  <a:srgbClr val="990000"/>
                </a:solidFill>
              </a:rPr>
              <a:t>C</a:t>
            </a:r>
            <a:r>
              <a:rPr lang="en-US" altLang="en-US" sz="2000" b="1" i="0" dirty="0" smtClean="0">
                <a:solidFill>
                  <a:srgbClr val="990000"/>
                </a:solidFill>
              </a:rPr>
              <a:t>omputational Courses </a:t>
            </a:r>
            <a:r>
              <a:rPr lang="en-US" altLang="en-US" sz="2400" b="1" i="0" dirty="0" smtClean="0">
                <a:solidFill>
                  <a:schemeClr val="bg2"/>
                </a:solidFill>
                <a:sym typeface="Symbol" pitchFamily="18" charset="2"/>
              </a:rPr>
              <a:t></a:t>
            </a:r>
            <a:r>
              <a:rPr lang="en-US" altLang="en-US" sz="2000" dirty="0" smtClean="0">
                <a:solidFill>
                  <a:srgbClr val="990000"/>
                </a:solidFill>
              </a:rPr>
              <a:t> </a:t>
            </a:r>
            <a:endParaRPr lang="en-US" altLang="en-US" sz="2000" dirty="0">
              <a:solidFill>
                <a:srgbClr val="990000"/>
              </a:solidFill>
            </a:endParaRPr>
          </a:p>
          <a:p>
            <a:pPr algn="l">
              <a:lnSpc>
                <a:spcPct val="130000"/>
              </a:lnSpc>
              <a:buFontTx/>
              <a:buAutoNum type="arabicPeriod"/>
            </a:pPr>
            <a:r>
              <a:rPr lang="en-US" altLang="en-US" b="1" i="0" dirty="0" smtClean="0">
                <a:solidFill>
                  <a:srgbClr val="990000"/>
                </a:solidFill>
              </a:rPr>
              <a:t> Comp Physics Approach &amp; Contents </a:t>
            </a:r>
            <a:r>
              <a:rPr lang="en-US" altLang="en-US" b="1" i="0" dirty="0">
                <a:solidFill>
                  <a:schemeClr val="bg2"/>
                </a:solidFill>
                <a:sym typeface="Symbol" pitchFamily="18" charset="2"/>
              </a:rPr>
              <a:t></a:t>
            </a:r>
            <a:r>
              <a:rPr lang="en-US" altLang="en-US" dirty="0"/>
              <a:t> </a:t>
            </a:r>
            <a:endParaRPr lang="en-US" altLang="en-US" sz="2000" b="1" i="0" dirty="0">
              <a:solidFill>
                <a:srgbClr val="990000"/>
              </a:solidFill>
            </a:endParaRPr>
          </a:p>
          <a:p>
            <a:pPr algn="l">
              <a:lnSpc>
                <a:spcPct val="130000"/>
              </a:lnSpc>
              <a:buFontTx/>
              <a:buAutoNum type="arabicPeriod"/>
            </a:pPr>
            <a:r>
              <a:rPr lang="en-US" altLang="en-US" sz="2000" b="1" i="0" dirty="0">
                <a:solidFill>
                  <a:srgbClr val="990000"/>
                </a:solidFill>
              </a:rPr>
              <a:t> Journals</a:t>
            </a:r>
          </a:p>
          <a:p>
            <a:pPr algn="l">
              <a:lnSpc>
                <a:spcPct val="130000"/>
              </a:lnSpc>
              <a:buFontTx/>
              <a:buAutoNum type="arabicPeriod"/>
            </a:pPr>
            <a:r>
              <a:rPr lang="en-US" altLang="en-US" sz="2000" b="1" i="0" dirty="0">
                <a:solidFill>
                  <a:srgbClr val="990000"/>
                </a:solidFill>
              </a:rPr>
              <a:t> Conferences &amp; Organizations</a:t>
            </a:r>
          </a:p>
          <a:p>
            <a:pPr lvl="1" algn="l">
              <a:lnSpc>
                <a:spcPct val="130000"/>
              </a:lnSpc>
            </a:pPr>
            <a:r>
              <a:rPr lang="en-US" altLang="en-US" b="1" i="0" dirty="0">
                <a:solidFill>
                  <a:srgbClr val="990000"/>
                </a:solidFill>
              </a:rPr>
              <a:t>	b. SC Center &amp; Grids</a:t>
            </a:r>
          </a:p>
          <a:p>
            <a:pPr lvl="1" algn="l">
              <a:lnSpc>
                <a:spcPct val="130000"/>
              </a:lnSpc>
            </a:pPr>
            <a:r>
              <a:rPr lang="en-US" altLang="en-US" b="1" i="0" dirty="0">
                <a:solidFill>
                  <a:srgbClr val="990000"/>
                </a:solidFill>
              </a:rPr>
              <a:t>	c. CSE Ed Focus Groups </a:t>
            </a:r>
            <a:r>
              <a:rPr lang="en-US" altLang="en-US" b="1" i="0" dirty="0">
                <a:solidFill>
                  <a:schemeClr val="bg2"/>
                </a:solidFill>
                <a:sym typeface="Symbol" pitchFamily="18" charset="2"/>
              </a:rPr>
              <a:t></a:t>
            </a:r>
            <a:endParaRPr lang="en-US" altLang="en-US" b="1" i="0" dirty="0">
              <a:solidFill>
                <a:srgbClr val="990000"/>
              </a:solidFill>
            </a:endParaRPr>
          </a:p>
          <a:p>
            <a:pPr algn="l">
              <a:lnSpc>
                <a:spcPct val="130000"/>
              </a:lnSpc>
              <a:buFontTx/>
              <a:buAutoNum type="arabicPeriod"/>
            </a:pPr>
            <a:r>
              <a:rPr lang="en-US" altLang="en-US" sz="2000" b="1" i="0" dirty="0">
                <a:solidFill>
                  <a:srgbClr val="990000"/>
                </a:solidFill>
              </a:rPr>
              <a:t> Books </a:t>
            </a:r>
            <a:r>
              <a:rPr lang="en-US" altLang="en-US" b="1" i="0" dirty="0">
                <a:solidFill>
                  <a:schemeClr val="bg2"/>
                </a:solidFill>
                <a:sym typeface="Symbol" pitchFamily="18" charset="2"/>
              </a:rPr>
              <a:t></a:t>
            </a:r>
            <a:r>
              <a:rPr lang="en-US" altLang="en-US" dirty="0"/>
              <a:t> </a:t>
            </a:r>
            <a:endParaRPr lang="en-US" altLang="en-US" b="1" i="0" dirty="0">
              <a:solidFill>
                <a:srgbClr val="990000"/>
              </a:solidFill>
            </a:endParaRPr>
          </a:p>
          <a:p>
            <a:pPr algn="l">
              <a:lnSpc>
                <a:spcPct val="130000"/>
              </a:lnSpc>
              <a:buFontTx/>
              <a:buAutoNum type="arabicPeriod"/>
            </a:pPr>
            <a:r>
              <a:rPr lang="en-US" altLang="en-US" sz="2000" b="1" i="0" dirty="0">
                <a:solidFill>
                  <a:srgbClr val="990000"/>
                </a:solidFill>
              </a:rPr>
              <a:t>Tools, Languages, Environments </a:t>
            </a:r>
            <a:r>
              <a:rPr lang="en-US" altLang="en-US" b="1" i="0" dirty="0">
                <a:solidFill>
                  <a:schemeClr val="bg2"/>
                </a:solidFill>
                <a:sym typeface="Symbol" pitchFamily="18" charset="2"/>
              </a:rPr>
              <a:t></a:t>
            </a:r>
            <a:r>
              <a:rPr lang="en-US" altLang="en-US" dirty="0"/>
              <a:t> </a:t>
            </a:r>
            <a:endParaRPr lang="en-US" altLang="en-US" sz="2000" b="1" i="0" dirty="0">
              <a:solidFill>
                <a:srgbClr val="990000"/>
              </a:solidFill>
            </a:endParaRPr>
          </a:p>
          <a:p>
            <a:pPr algn="l">
              <a:lnSpc>
                <a:spcPct val="130000"/>
              </a:lnSpc>
              <a:buFontTx/>
              <a:buAutoNum type="arabicPeriod"/>
            </a:pPr>
            <a:r>
              <a:rPr lang="en-US" altLang="en-US" sz="2000" b="1" i="0" dirty="0">
                <a:solidFill>
                  <a:srgbClr val="990000"/>
                </a:solidFill>
              </a:rPr>
              <a:t>Parallel Computing</a:t>
            </a:r>
          </a:p>
          <a:p>
            <a:pPr algn="l">
              <a:lnSpc>
                <a:spcPct val="130000"/>
              </a:lnSpc>
              <a:buFontTx/>
              <a:buAutoNum type="arabicPeriod"/>
            </a:pPr>
            <a:r>
              <a:rPr lang="en-US" altLang="en-US" sz="2000" b="1" i="0" dirty="0">
                <a:solidFill>
                  <a:srgbClr val="990000"/>
                </a:solidFill>
              </a:rPr>
              <a:t>Digital Libraries,  </a:t>
            </a:r>
            <a:r>
              <a:rPr lang="en-US" altLang="en-US" sz="2000" b="1" i="0" dirty="0" err="1">
                <a:solidFill>
                  <a:srgbClr val="990000"/>
                </a:solidFill>
              </a:rPr>
              <a:t>eTexts</a:t>
            </a:r>
            <a:r>
              <a:rPr lang="en-US" altLang="en-US" sz="2000" b="1" i="0" dirty="0">
                <a:solidFill>
                  <a:srgbClr val="990000"/>
                </a:solidFill>
              </a:rPr>
              <a:t> </a:t>
            </a:r>
            <a:r>
              <a:rPr lang="en-US" altLang="en-US" b="1" i="0" dirty="0">
                <a:solidFill>
                  <a:schemeClr val="bg2"/>
                </a:solidFill>
                <a:sym typeface="Symbol" pitchFamily="18" charset="2"/>
              </a:rPr>
              <a:t></a:t>
            </a:r>
            <a:r>
              <a:rPr lang="en-US" altLang="en-US" dirty="0"/>
              <a:t> </a:t>
            </a:r>
            <a:endParaRPr lang="en-US" altLang="en-US" sz="2000" b="1" i="0" dirty="0">
              <a:solidFill>
                <a:srgbClr val="990000"/>
              </a:solidFill>
            </a:endParaRPr>
          </a:p>
          <a:p>
            <a:pPr lvl="1" algn="l">
              <a:lnSpc>
                <a:spcPct val="130000"/>
              </a:lnSpc>
              <a:buFontTx/>
              <a:buAutoNum type="alphaLcPeriod"/>
            </a:pPr>
            <a:r>
              <a:rPr lang="en-US" altLang="en-US" b="1" i="0" dirty="0">
                <a:solidFill>
                  <a:srgbClr val="990000"/>
                </a:solidFill>
              </a:rPr>
              <a:t>Subroutine </a:t>
            </a:r>
            <a:r>
              <a:rPr lang="en-US" altLang="en-US" b="1" i="0" dirty="0" err="1">
                <a:solidFill>
                  <a:srgbClr val="990000"/>
                </a:solidFill>
              </a:rPr>
              <a:t>libes</a:t>
            </a:r>
            <a:endParaRPr lang="en-US" altLang="en-US" b="1" i="0" dirty="0">
              <a:solidFill>
                <a:srgbClr val="990000"/>
              </a:solidFill>
            </a:endParaRPr>
          </a:p>
          <a:p>
            <a:pPr lvl="1" algn="l">
              <a:lnSpc>
                <a:spcPct val="130000"/>
              </a:lnSpc>
              <a:buFontTx/>
              <a:buAutoNum type="alphaLcPeriod"/>
            </a:pPr>
            <a:r>
              <a:rPr lang="en-US" altLang="en-US" b="1" i="0" dirty="0">
                <a:solidFill>
                  <a:srgbClr val="990000"/>
                </a:solidFill>
              </a:rPr>
              <a:t>General DLs</a:t>
            </a:r>
          </a:p>
          <a:p>
            <a:pPr algn="l">
              <a:lnSpc>
                <a:spcPct val="115000"/>
              </a:lnSpc>
              <a:buFontTx/>
              <a:buAutoNum type="arabicPeriod"/>
            </a:pPr>
            <a:endParaRPr lang="en-US" altLang="en-US" b="1" i="0" dirty="0">
              <a:solidFill>
                <a:srgbClr val="990000"/>
              </a:solidFill>
            </a:endParaRPr>
          </a:p>
        </p:txBody>
      </p:sp>
      <p:graphicFrame>
        <p:nvGraphicFramePr>
          <p:cNvPr id="411669" name="Object 21"/>
          <p:cNvGraphicFramePr>
            <a:graphicFrameLocks noGrp="1" noChangeAspect="1"/>
          </p:cNvGraphicFramePr>
          <p:nvPr>
            <p:ph sz="half" idx="2"/>
          </p:nvPr>
        </p:nvGraphicFramePr>
        <p:xfrm>
          <a:off x="6823075" y="4506913"/>
          <a:ext cx="2265363" cy="207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Drawing" r:id="rId4" imgW="5286195" imgH="4838415" progId="Canvas.Drawing.X">
                  <p:embed/>
                </p:oleObj>
              </mc:Choice>
              <mc:Fallback>
                <p:oleObj name="Drawing" r:id="rId4" imgW="5286195" imgH="4838415" progId="Canvas.Drawing.X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3075" y="4506913"/>
                        <a:ext cx="2265363" cy="207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5" name="Text Box 21"/>
          <p:cNvSpPr txBox="1">
            <a:spLocks noChangeArrowheads="1"/>
          </p:cNvSpPr>
          <p:nvPr/>
        </p:nvSpPr>
        <p:spPr bwMode="auto">
          <a:xfrm>
            <a:off x="6872288" y="6570663"/>
            <a:ext cx="1884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© Rubin Landau, OSU</a:t>
            </a:r>
          </a:p>
          <a:p>
            <a:endParaRPr lang="en-US" altLang="en-US" sz="1200"/>
          </a:p>
        </p:txBody>
      </p:sp>
      <p:grpSp>
        <p:nvGrpSpPr>
          <p:cNvPr id="4" name="Group 3"/>
          <p:cNvGrpSpPr/>
          <p:nvPr/>
        </p:nvGrpSpPr>
        <p:grpSpPr>
          <a:xfrm>
            <a:off x="88531" y="1899444"/>
            <a:ext cx="2441023" cy="3979193"/>
            <a:chOff x="88532" y="1899444"/>
            <a:chExt cx="1860918" cy="3979193"/>
          </a:xfrm>
        </p:grpSpPr>
        <p:pic>
          <p:nvPicPr>
            <p:cNvPr id="1064" name="Picture 4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32" y="1899444"/>
              <a:ext cx="1860918" cy="3221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84415" y="5232306"/>
              <a:ext cx="14691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993300"/>
                  </a:solidFill>
                </a:rPr>
                <a:t>Python Version</a:t>
              </a:r>
            </a:p>
            <a:p>
              <a:r>
                <a:rPr lang="en-US" dirty="0" smtClean="0">
                  <a:solidFill>
                    <a:srgbClr val="993300"/>
                  </a:solidFill>
                </a:rPr>
                <a:t>Wiley 2015</a:t>
              </a:r>
              <a:endParaRPr lang="en-US" dirty="0">
                <a:solidFill>
                  <a:srgbClr val="993300"/>
                </a:solidFill>
              </a:endParaRPr>
            </a:p>
          </p:txBody>
        </p:sp>
      </p:grpSp>
      <p:sp>
        <p:nvSpPr>
          <p:cNvPr id="411658" name="AutoShape 10"/>
          <p:cNvSpPr>
            <a:spLocks noChangeArrowheads="1"/>
          </p:cNvSpPr>
          <p:nvPr/>
        </p:nvSpPr>
        <p:spPr bwMode="auto">
          <a:xfrm>
            <a:off x="146050" y="488950"/>
            <a:ext cx="936625" cy="576263"/>
          </a:xfrm>
          <a:prstGeom prst="wedgeRoundRectCallout">
            <a:avLst>
              <a:gd name="adj1" fmla="val 100171"/>
              <a:gd name="adj2" fmla="val 235949"/>
              <a:gd name="adj3" fmla="val 16667"/>
            </a:avLst>
          </a:prstGeom>
          <a:solidFill>
            <a:srgbClr val="0000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r>
              <a:rPr lang="en-US" altLang="en-US" dirty="0"/>
              <a:t>D of SC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1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11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16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1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11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11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11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11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116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411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1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1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116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116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116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116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116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5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552521" y="206996"/>
            <a:ext cx="8229600" cy="622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4000" dirty="0" smtClean="0">
                <a:effectLst/>
              </a:rPr>
              <a:t>Time to Change the </a:t>
            </a:r>
            <a:r>
              <a:rPr lang="en-US" altLang="en-US" sz="4000" dirty="0" smtClean="0">
                <a:effectLst/>
              </a:rPr>
              <a:t>Status Quo?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929" y="1240105"/>
            <a:ext cx="8335273" cy="51958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 smtClean="0"/>
              <a:t>If work paradigm changes,  education paradigm changes</a:t>
            </a:r>
            <a:r>
              <a:rPr lang="en-US" altLang="en-US" i="1" dirty="0" smtClean="0"/>
              <a:t>.  </a:t>
            </a:r>
            <a:r>
              <a:rPr lang="en-US" altLang="en-US" sz="1800" i="1" dirty="0" smtClean="0"/>
              <a:t> Steve Stevenson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en-US" sz="1800" i="1" dirty="0" smtClean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altLang="en-US" sz="1800" i="1" dirty="0" smtClean="0"/>
          </a:p>
          <a:p>
            <a:pPr>
              <a:lnSpc>
                <a:spcPct val="90000"/>
              </a:lnSpc>
            </a:pPr>
            <a:r>
              <a:rPr lang="en-US" altLang="en-US" dirty="0" smtClean="0"/>
              <a:t>… the greatest thing a human soul ever does in this world is to see something, and tell what it saw in a plain way. Hundreds of people can talk for one who can think, but thousands can think for one who can see.						</a:t>
            </a:r>
            <a:r>
              <a:rPr lang="en-US" altLang="en-US" sz="2000" i="1" dirty="0" smtClean="0"/>
              <a:t>John Ruskin</a:t>
            </a:r>
            <a:endParaRPr lang="en-US" altLang="en-US" dirty="0" smtClean="0"/>
          </a:p>
          <a:p>
            <a:pPr>
              <a:lnSpc>
                <a:spcPct val="90000"/>
              </a:lnSpc>
            </a:pPr>
            <a:endParaRPr lang="en-US" altLang="en-US" dirty="0" smtClean="0"/>
          </a:p>
          <a:p>
            <a:pPr>
              <a:lnSpc>
                <a:spcPct val="90000"/>
              </a:lnSpc>
            </a:pPr>
            <a:r>
              <a:rPr lang="en-US" altLang="en-US" dirty="0" smtClean="0"/>
              <a:t>You never change something by fighting the existing reality. To change something, build a new model that makes the existing model obsolete. (</a:t>
            </a:r>
            <a:r>
              <a:rPr lang="en-US" altLang="en-US" sz="1800" i="1" dirty="0" smtClean="0"/>
              <a:t>moving </a:t>
            </a:r>
            <a:r>
              <a:rPr lang="en-US" altLang="en-US" sz="1800" i="1" dirty="0" err="1" smtClean="0"/>
              <a:t>cemetary</a:t>
            </a:r>
            <a:r>
              <a:rPr lang="en-US" altLang="en-US" dirty="0" smtClean="0"/>
              <a:t>)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i="1" dirty="0" smtClean="0"/>
              <a:t>                                     </a:t>
            </a:r>
            <a:r>
              <a:rPr lang="en-US" altLang="en-US" sz="2000" i="1" dirty="0" smtClean="0"/>
              <a:t>Buckminster Fuller (Bernie? )</a:t>
            </a:r>
          </a:p>
        </p:txBody>
      </p:sp>
      <p:pic>
        <p:nvPicPr>
          <p:cNvPr id="81926" name="Picture 6" descr="MCj0412196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458" y="919279"/>
            <a:ext cx="1348327" cy="11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dilber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45" y="919279"/>
            <a:ext cx="5886450" cy="615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9563" y="198414"/>
            <a:ext cx="8229600" cy="746125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ym typeface="cmr10" pitchFamily="34" charset="0"/>
              </a:rPr>
              <a:t>Premise:</a:t>
            </a:r>
            <a:r>
              <a:rPr lang="en-US" altLang="en-US" sz="4000" dirty="0" smtClean="0"/>
              <a:t> Need  </a:t>
            </a:r>
            <a:r>
              <a:rPr lang="en-US" altLang="en-US" sz="4000" dirty="0" smtClean="0">
                <a:sym typeface="Symbol" pitchFamily="18" charset="2"/>
              </a:rPr>
              <a:t></a:t>
            </a:r>
            <a:r>
              <a:rPr lang="en-US" altLang="en-US" sz="4000" dirty="0" smtClean="0"/>
              <a:t> (Phys Ed)</a:t>
            </a:r>
          </a:p>
        </p:txBody>
      </p:sp>
      <p:sp>
        <p:nvSpPr>
          <p:cNvPr id="307203" name="Text Box 3"/>
          <p:cNvSpPr txBox="1">
            <a:spLocks noChangeArrowheads="1"/>
          </p:cNvSpPr>
          <p:nvPr/>
        </p:nvSpPr>
        <p:spPr bwMode="auto">
          <a:xfrm>
            <a:off x="309563" y="1086033"/>
            <a:ext cx="8585200" cy="55861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800100" indent="-3429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l">
              <a:lnSpc>
                <a:spcPct val="15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sz="2400" i="0" dirty="0">
                <a:solidFill>
                  <a:srgbClr val="000099"/>
                </a:solidFill>
              </a:rPr>
              <a:t>Historical rapid </a:t>
            </a:r>
            <a:r>
              <a:rPr lang="en-US" altLang="en-US" sz="2400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</a:t>
            </a:r>
            <a:r>
              <a:rPr lang="en-US" altLang="en-US" sz="2400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cmr10" pitchFamily="34" charset="0"/>
              </a:rPr>
              <a:t> </a:t>
            </a:r>
            <a:r>
              <a:rPr lang="en-US" altLang="en-US" sz="2400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cmr10" pitchFamily="34" charset="0"/>
              </a:rPr>
              <a:t>in how/what do science</a:t>
            </a:r>
          </a:p>
          <a:p>
            <a:pPr lvl="1" algn="l">
              <a:lnSpc>
                <a:spcPct val="15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</a:t>
            </a:r>
            <a:r>
              <a:rPr lang="en-US" altLang="en-US" sz="2400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cmr10" pitchFamily="34" charset="0"/>
              </a:rPr>
              <a:t> </a:t>
            </a:r>
            <a:r>
              <a:rPr lang="en-US" altLang="en-US" sz="2400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cmr10" pitchFamily="34" charset="0"/>
              </a:rPr>
              <a:t>computer power &amp; pervasiveness </a:t>
            </a:r>
          </a:p>
          <a:p>
            <a:pPr algn="l">
              <a:lnSpc>
                <a:spcPct val="15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sz="2400" i="0" dirty="0" smtClean="0">
                <a:solidFill>
                  <a:srgbClr val="000099"/>
                </a:solidFill>
                <a:sym typeface="Symbol" pitchFamily="18" charset="2"/>
              </a:rPr>
              <a:t> </a:t>
            </a:r>
            <a:r>
              <a:rPr lang="en-US" altLang="en-US" sz="2400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</a:t>
            </a:r>
            <a:r>
              <a:rPr lang="en-US" altLang="en-US" sz="2400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cmr10" pitchFamily="34" charset="0"/>
              </a:rPr>
              <a:t> </a:t>
            </a:r>
            <a:r>
              <a:rPr lang="en-US" altLang="en-US" sz="2400" i="0" dirty="0">
                <a:solidFill>
                  <a:srgbClr val="000099"/>
                </a:solidFill>
                <a:sym typeface="cmr10" pitchFamily="34" charset="0"/>
              </a:rPr>
              <a:t>undergrad </a:t>
            </a:r>
            <a:r>
              <a:rPr lang="en-US" altLang="en-US" sz="2400" i="0" dirty="0" smtClean="0">
                <a:solidFill>
                  <a:srgbClr val="000099"/>
                </a:solidFill>
                <a:sym typeface="cmr10" pitchFamily="34" charset="0"/>
              </a:rPr>
              <a:t>Physics </a:t>
            </a:r>
            <a:r>
              <a:rPr lang="en-US" altLang="en-US" sz="2400" i="0" dirty="0">
                <a:solidFill>
                  <a:srgbClr val="000099"/>
                </a:solidFill>
                <a:sym typeface="cmr10" pitchFamily="34" charset="0"/>
              </a:rPr>
              <a:t>Ed </a:t>
            </a:r>
            <a:r>
              <a:rPr lang="en-US" altLang="en-US" sz="2400" dirty="0">
                <a:solidFill>
                  <a:srgbClr val="000099"/>
                </a:solidFill>
                <a:sym typeface="cmr10" pitchFamily="34" charset="0"/>
              </a:rPr>
              <a:t>&gt; delivery (C tool)</a:t>
            </a:r>
            <a:r>
              <a:rPr lang="en-US" altLang="en-US" sz="2400" i="0" dirty="0">
                <a:solidFill>
                  <a:srgbClr val="000099"/>
                </a:solidFill>
                <a:sym typeface="cmr10" pitchFamily="34" charset="0"/>
              </a:rPr>
              <a:t> 	</a:t>
            </a:r>
          </a:p>
          <a:p>
            <a:pPr lvl="1" algn="l">
              <a:lnSpc>
                <a:spcPct val="15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sz="2400" i="0" dirty="0">
                <a:solidFill>
                  <a:srgbClr val="993300"/>
                </a:solidFill>
                <a:sym typeface="cmr10" pitchFamily="34" charset="0"/>
              </a:rPr>
              <a:t>Proper for P Ed</a:t>
            </a:r>
            <a:r>
              <a:rPr lang="en-US" altLang="en-US" dirty="0">
                <a:sym typeface="Symbol" pitchFamily="18" charset="2"/>
              </a:rPr>
              <a:t> </a:t>
            </a:r>
            <a:r>
              <a:rPr lang="en-US" altLang="en-US" sz="2800" b="1" i="0" dirty="0">
                <a:solidFill>
                  <a:srgbClr val="99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</a:t>
            </a:r>
            <a:r>
              <a:rPr lang="en-US" altLang="en-US" sz="2800" dirty="0">
                <a:sym typeface="cmr10" pitchFamily="34" charset="0"/>
              </a:rPr>
              <a:t> </a:t>
            </a:r>
            <a:r>
              <a:rPr lang="en-US" altLang="en-US" sz="2400" dirty="0">
                <a:solidFill>
                  <a:srgbClr val="990000"/>
                </a:solidFill>
                <a:sym typeface="cmr10" pitchFamily="34" charset="0"/>
              </a:rPr>
              <a:t>content: more C, Understand C</a:t>
            </a:r>
          </a:p>
          <a:p>
            <a:pPr lvl="1" algn="l">
              <a:lnSpc>
                <a:spcPct val="15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sz="2400" i="0" dirty="0">
                <a:solidFill>
                  <a:srgbClr val="990000"/>
                </a:solidFill>
                <a:sym typeface="cmr10" pitchFamily="34" charset="0"/>
              </a:rPr>
              <a:t>CSE</a:t>
            </a:r>
            <a:r>
              <a:rPr lang="en-US" altLang="en-US" sz="2400" dirty="0">
                <a:solidFill>
                  <a:srgbClr val="990000"/>
                </a:solidFill>
                <a:sym typeface="cmr10" pitchFamily="34" charset="0"/>
              </a:rPr>
              <a:t> </a:t>
            </a:r>
            <a:r>
              <a:rPr lang="en-US" altLang="en-US" sz="2400" i="0" dirty="0">
                <a:solidFill>
                  <a:srgbClr val="990000"/>
                </a:solidFill>
                <a:sym typeface="cmr10" pitchFamily="34" charset="0"/>
              </a:rPr>
              <a:t>view</a:t>
            </a:r>
            <a:r>
              <a:rPr lang="en-US" altLang="en-US" sz="2400" dirty="0">
                <a:solidFill>
                  <a:srgbClr val="990000"/>
                </a:solidFill>
                <a:sym typeface="cmr10" pitchFamily="34" charset="0"/>
              </a:rPr>
              <a:t>; Toolset freedom, </a:t>
            </a:r>
            <a:r>
              <a:rPr lang="en-US" altLang="en-US" sz="2400" dirty="0" err="1">
                <a:solidFill>
                  <a:srgbClr val="990000"/>
                </a:solidFill>
                <a:sym typeface="cmr10" pitchFamily="34" charset="0"/>
              </a:rPr>
              <a:t>Compt</a:t>
            </a:r>
            <a:r>
              <a:rPr lang="en-US" altLang="en-US" sz="2400" dirty="0">
                <a:solidFill>
                  <a:srgbClr val="990000"/>
                </a:solidFill>
                <a:sym typeface="cmr10" pitchFamily="34" charset="0"/>
              </a:rPr>
              <a:t> </a:t>
            </a:r>
            <a:r>
              <a:rPr lang="en-US" altLang="en-US" sz="2400" dirty="0" smtClean="0">
                <a:solidFill>
                  <a:srgbClr val="990000"/>
                </a:solidFill>
                <a:sym typeface="cmr10" pitchFamily="34" charset="0"/>
              </a:rPr>
              <a:t>Science Think</a:t>
            </a:r>
            <a:endParaRPr lang="en-US" altLang="en-US" sz="1600" dirty="0">
              <a:solidFill>
                <a:srgbClr val="990000"/>
              </a:solidFill>
              <a:sym typeface="cmr10" pitchFamily="34" charset="0"/>
            </a:endParaRPr>
          </a:p>
          <a:p>
            <a:pPr algn="l">
              <a:lnSpc>
                <a:spcPct val="15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sz="2400" i="0" dirty="0">
                <a:solidFill>
                  <a:srgbClr val="000099"/>
                </a:solidFill>
                <a:sym typeface="cmr10" pitchFamily="34" charset="0"/>
              </a:rPr>
              <a:t>Physics Choice: like </a:t>
            </a:r>
            <a:r>
              <a:rPr lang="en-US" altLang="en-US" sz="2400" dirty="0">
                <a:solidFill>
                  <a:srgbClr val="000099"/>
                </a:solidFill>
                <a:sym typeface="cmr10" pitchFamily="34" charset="0"/>
              </a:rPr>
              <a:t>Classic Greek,</a:t>
            </a:r>
            <a:r>
              <a:rPr lang="en-US" altLang="en-US" sz="2400" i="0" dirty="0">
                <a:solidFill>
                  <a:srgbClr val="000099"/>
                </a:solidFill>
                <a:sym typeface="cmr10" pitchFamily="34" charset="0"/>
              </a:rPr>
              <a:t> or living?</a:t>
            </a:r>
          </a:p>
          <a:p>
            <a:pPr lvl="1" algn="l">
              <a:lnSpc>
                <a:spcPct val="15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sz="2400" i="0" dirty="0">
                <a:solidFill>
                  <a:srgbClr val="000099"/>
                </a:solidFill>
                <a:sym typeface="cmr10" pitchFamily="34" charset="0"/>
              </a:rPr>
              <a:t> </a:t>
            </a:r>
            <a:r>
              <a:rPr lang="en-US" altLang="en-US" i="0" dirty="0">
                <a:solidFill>
                  <a:srgbClr val="000099"/>
                </a:solidFill>
                <a:sym typeface="cmr10" pitchFamily="34" charset="0"/>
              </a:rPr>
              <a:t>“we are teaching the same things we taught 50 years ago” 	 	</a:t>
            </a:r>
            <a:r>
              <a:rPr lang="en-US" altLang="en-US" sz="1600" i="0" dirty="0">
                <a:solidFill>
                  <a:srgbClr val="000099"/>
                </a:solidFill>
                <a:sym typeface="cmr10" pitchFamily="34" charset="0"/>
              </a:rPr>
              <a:t>(APS/AAPT Taskforce on Grad Ed., R Diehl)</a:t>
            </a:r>
          </a:p>
          <a:p>
            <a:pPr algn="l">
              <a:lnSpc>
                <a:spcPct val="15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sz="2400" i="0" dirty="0" smtClean="0">
                <a:solidFill>
                  <a:srgbClr val="000099"/>
                </a:solidFill>
                <a:sym typeface="cmr10" pitchFamily="34" charset="0"/>
              </a:rPr>
              <a:t>RHL: PH(t</a:t>
            </a:r>
            <a:r>
              <a:rPr lang="en-US" altLang="en-US" sz="2400" i="0" dirty="0">
                <a:solidFill>
                  <a:srgbClr val="000099"/>
                </a:solidFill>
                <a:sym typeface="cmr10" pitchFamily="34" charset="0"/>
              </a:rPr>
              <a:t>) </a:t>
            </a:r>
            <a:r>
              <a:rPr lang="en-US" altLang="en-US" sz="2400" i="0" dirty="0" smtClean="0">
                <a:solidFill>
                  <a:srgbClr val="000099"/>
                </a:solidFill>
                <a:sym typeface="cmr10" pitchFamily="34" charset="0"/>
              </a:rPr>
              <a:t>narrows; </a:t>
            </a:r>
            <a:r>
              <a:rPr lang="en-US" altLang="en-US" sz="2000" dirty="0" smtClean="0">
                <a:solidFill>
                  <a:srgbClr val="000099"/>
                </a:solidFill>
                <a:sym typeface="cmr10" pitchFamily="34" charset="0"/>
              </a:rPr>
              <a:t>+ </a:t>
            </a:r>
            <a:r>
              <a:rPr lang="en-US" altLang="en-US" sz="2000" i="0" dirty="0" smtClean="0">
                <a:solidFill>
                  <a:srgbClr val="000099"/>
                </a:solidFill>
                <a:sym typeface="cmr10" pitchFamily="34" charset="0"/>
              </a:rPr>
              <a:t>Fluids</a:t>
            </a:r>
            <a:r>
              <a:rPr lang="en-US" altLang="en-US" sz="2000" i="0" dirty="0" smtClean="0">
                <a:solidFill>
                  <a:srgbClr val="000099"/>
                </a:solidFill>
                <a:sym typeface="cmr10" pitchFamily="34" charset="0"/>
              </a:rPr>
              <a:t>, </a:t>
            </a:r>
            <a:r>
              <a:rPr lang="en-US" altLang="en-US" sz="2000" i="0" dirty="0">
                <a:solidFill>
                  <a:srgbClr val="000099"/>
                </a:solidFill>
                <a:sym typeface="cmr10" pitchFamily="34" charset="0"/>
              </a:rPr>
              <a:t>MD, </a:t>
            </a:r>
            <a:r>
              <a:rPr lang="en-US" altLang="en-US" sz="2000" i="0" dirty="0" err="1" smtClean="0">
                <a:solidFill>
                  <a:srgbClr val="000099"/>
                </a:solidFill>
                <a:sym typeface="cmr10" pitchFamily="34" charset="0"/>
              </a:rPr>
              <a:t>NonLinear</a:t>
            </a:r>
            <a:r>
              <a:rPr lang="en-US" altLang="en-US" sz="2000" i="0" dirty="0">
                <a:solidFill>
                  <a:srgbClr val="000099"/>
                </a:solidFill>
                <a:sym typeface="cmr10" pitchFamily="34" charset="0"/>
              </a:rPr>
              <a:t>, </a:t>
            </a:r>
            <a:r>
              <a:rPr lang="en-US" altLang="en-US" sz="2000" i="0" dirty="0" smtClean="0">
                <a:solidFill>
                  <a:srgbClr val="000099"/>
                </a:solidFill>
                <a:sym typeface="cmr10" pitchFamily="34" charset="0"/>
              </a:rPr>
              <a:t>data mining</a:t>
            </a:r>
            <a:endParaRPr lang="en-US" altLang="en-US" sz="2400" i="0" dirty="0">
              <a:solidFill>
                <a:srgbClr val="000099"/>
              </a:solidFill>
              <a:sym typeface="cmr10" pitchFamily="34" charset="0"/>
            </a:endParaRPr>
          </a:p>
          <a:p>
            <a:pPr algn="l">
              <a:lnSpc>
                <a:spcPct val="15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sz="2400" i="0" dirty="0">
                <a:solidFill>
                  <a:srgbClr val="000099"/>
                </a:solidFill>
                <a:sym typeface="cmr10" pitchFamily="34" charset="0"/>
              </a:rPr>
              <a:t>Simulation: </a:t>
            </a:r>
            <a:r>
              <a:rPr lang="en-US" altLang="en-US" sz="2000" i="0" dirty="0">
                <a:solidFill>
                  <a:srgbClr val="000099"/>
                </a:solidFill>
                <a:sym typeface="cmr10" pitchFamily="34" charset="0"/>
              </a:rPr>
              <a:t>Solitons, QCD, Stars, Black </a:t>
            </a:r>
            <a:r>
              <a:rPr lang="en-US" altLang="en-US" sz="2000" i="0" dirty="0" smtClean="0">
                <a:solidFill>
                  <a:srgbClr val="000099"/>
                </a:solidFill>
                <a:sym typeface="cmr10" pitchFamily="34" charset="0"/>
              </a:rPr>
              <a:t>holes, Particle-Astro</a:t>
            </a:r>
            <a:endParaRPr lang="en-US" altLang="en-US" sz="2000" i="0" dirty="0">
              <a:solidFill>
                <a:srgbClr val="000099"/>
              </a:solidFill>
              <a:sym typeface="cmr1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43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07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7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7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072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25181" y="102863"/>
            <a:ext cx="8229600" cy="746125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ym typeface="cmr10" pitchFamily="34" charset="0"/>
              </a:rPr>
              <a:t>Premise </a:t>
            </a:r>
            <a:r>
              <a:rPr lang="en-US" altLang="en-US" sz="3200" dirty="0" smtClean="0">
                <a:sym typeface="cmr10" pitchFamily="34" charset="0"/>
              </a:rPr>
              <a:t>(</a:t>
            </a:r>
            <a:r>
              <a:rPr lang="en-US" altLang="en-US" sz="3200" dirty="0" err="1" smtClean="0">
                <a:sym typeface="cmr10" pitchFamily="34" charset="0"/>
              </a:rPr>
              <a:t>cont</a:t>
            </a:r>
            <a:r>
              <a:rPr lang="en-US" altLang="en-US" sz="3200" dirty="0" smtClean="0">
                <a:sym typeface="cmr10" pitchFamily="34" charset="0"/>
              </a:rPr>
              <a:t>):</a:t>
            </a:r>
            <a:r>
              <a:rPr lang="en-US" altLang="en-US" sz="3200" dirty="0" smtClean="0"/>
              <a:t> </a:t>
            </a:r>
            <a:r>
              <a:rPr lang="en-US" altLang="en-US" sz="4000" dirty="0"/>
              <a:t>Need  </a:t>
            </a:r>
            <a:r>
              <a:rPr lang="en-US" altLang="en-US" sz="4000" dirty="0">
                <a:sym typeface="Symbol" pitchFamily="18" charset="2"/>
              </a:rPr>
              <a:t></a:t>
            </a:r>
            <a:r>
              <a:rPr lang="en-US" altLang="en-US" sz="4000" dirty="0"/>
              <a:t> (Phys Ed)</a:t>
            </a:r>
            <a:endParaRPr lang="en-US" altLang="en-US" sz="4000" u="sng" dirty="0" smtClean="0"/>
          </a:p>
        </p:txBody>
      </p:sp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322" y="1651247"/>
            <a:ext cx="3319560" cy="281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3" name="Text Box 3"/>
          <p:cNvSpPr txBox="1">
            <a:spLocks noChangeArrowheads="1"/>
          </p:cNvSpPr>
          <p:nvPr/>
        </p:nvSpPr>
        <p:spPr bwMode="auto">
          <a:xfrm>
            <a:off x="505344" y="944497"/>
            <a:ext cx="8585200" cy="60016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800100" indent="-3429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l">
              <a:lnSpc>
                <a:spcPct val="20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sz="2400" i="0" dirty="0" smtClean="0">
                <a:solidFill>
                  <a:srgbClr val="000099"/>
                </a:solidFill>
                <a:sym typeface="cmr10" pitchFamily="34" charset="0"/>
              </a:rPr>
              <a:t>Physics </a:t>
            </a:r>
            <a:r>
              <a:rPr lang="en-US" altLang="en-US" sz="2400" i="0" dirty="0">
                <a:solidFill>
                  <a:srgbClr val="000099"/>
                </a:solidFill>
                <a:sym typeface="cmr10" pitchFamily="34" charset="0"/>
              </a:rPr>
              <a:t>= problem solving </a:t>
            </a:r>
            <a:r>
              <a:rPr lang="en-US" altLang="en-US" sz="2400" i="0" dirty="0" smtClean="0">
                <a:solidFill>
                  <a:srgbClr val="000099"/>
                </a:solidFill>
                <a:sym typeface="cmr10" pitchFamily="34" charset="0"/>
              </a:rPr>
              <a:t>describing physical world</a:t>
            </a:r>
          </a:p>
          <a:p>
            <a:pPr algn="l">
              <a:lnSpc>
                <a:spcPct val="20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sz="2400" i="0" dirty="0" smtClean="0">
                <a:solidFill>
                  <a:srgbClr val="000099"/>
                </a:solidFill>
                <a:sym typeface="cmr10" pitchFamily="34" charset="0"/>
              </a:rPr>
              <a:t>From Basic principles </a:t>
            </a:r>
            <a:r>
              <a:rPr lang="en-US" altLang="en-US" sz="2400" i="0" dirty="0">
                <a:solidFill>
                  <a:srgbClr val="000099"/>
                </a:solidFill>
                <a:sym typeface="cmr10" pitchFamily="34" charset="0"/>
              </a:rPr>
              <a:t>+ math </a:t>
            </a:r>
            <a:r>
              <a:rPr lang="en-US" altLang="en-US" sz="2400" i="0" dirty="0" smtClean="0">
                <a:solidFill>
                  <a:srgbClr val="000099"/>
                </a:solidFill>
                <a:sym typeface="cmr10" pitchFamily="34" charset="0"/>
              </a:rPr>
              <a:t>tools</a:t>
            </a:r>
          </a:p>
          <a:p>
            <a:pPr algn="l">
              <a:lnSpc>
                <a:spcPct val="20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sz="2400" i="0" dirty="0" smtClean="0">
                <a:solidFill>
                  <a:srgbClr val="993300"/>
                </a:solidFill>
                <a:sym typeface="cmr10" pitchFamily="34" charset="0"/>
              </a:rPr>
              <a:t>Now  </a:t>
            </a:r>
            <a:r>
              <a:rPr lang="en-US" altLang="en-US" sz="2400" i="0" dirty="0">
                <a:solidFill>
                  <a:srgbClr val="993300"/>
                </a:solidFill>
                <a:sym typeface="cmr10" pitchFamily="34" charset="0"/>
              </a:rPr>
              <a:t>+ </a:t>
            </a:r>
            <a:r>
              <a:rPr lang="en-US" altLang="en-US" sz="2400" i="0" dirty="0" smtClean="0">
                <a:solidFill>
                  <a:srgbClr val="993300"/>
                </a:solidFill>
                <a:sym typeface="cmr10" pitchFamily="34" charset="0"/>
              </a:rPr>
              <a:t>Computation = tool</a:t>
            </a:r>
          </a:p>
          <a:p>
            <a:pPr algn="l">
              <a:lnSpc>
                <a:spcPct val="20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sz="2400" i="0" dirty="0" smtClean="0">
                <a:solidFill>
                  <a:srgbClr val="993300"/>
                </a:solidFill>
                <a:sym typeface="cmr10" pitchFamily="34" charset="0"/>
              </a:rPr>
              <a:t>National Labs Research </a:t>
            </a:r>
            <a:r>
              <a:rPr lang="en-US" altLang="en-US" sz="2400" i="0" dirty="0" smtClean="0">
                <a:solidFill>
                  <a:srgbClr val="993300"/>
                </a:solidFill>
                <a:latin typeface="Arial"/>
                <a:cs typeface="Arial"/>
                <a:sym typeface="cmr10" pitchFamily="34" charset="0"/>
              </a:rPr>
              <a:t>→ </a:t>
            </a:r>
            <a:r>
              <a:rPr lang="en-US" altLang="en-US" sz="2400" i="0" dirty="0" smtClean="0">
                <a:solidFill>
                  <a:srgbClr val="993300"/>
                </a:solidFill>
                <a:sym typeface="cmr10" pitchFamily="34" charset="0"/>
              </a:rPr>
              <a:t>CSE </a:t>
            </a:r>
            <a:endParaRPr lang="en-US" altLang="en-US" sz="2400" i="0" dirty="0">
              <a:solidFill>
                <a:srgbClr val="993300"/>
              </a:solidFill>
            </a:endParaRPr>
          </a:p>
          <a:p>
            <a:pPr algn="l">
              <a:lnSpc>
                <a:spcPct val="20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sz="2400" i="0" dirty="0">
                <a:solidFill>
                  <a:srgbClr val="000099"/>
                </a:solidFill>
              </a:rPr>
              <a:t> </a:t>
            </a:r>
            <a:r>
              <a:rPr lang="en-US" altLang="en-US" sz="2400" i="0" dirty="0" smtClean="0">
                <a:solidFill>
                  <a:srgbClr val="000099"/>
                </a:solidFill>
              </a:rPr>
              <a:t>Computational Phys Ed view </a:t>
            </a:r>
            <a:endParaRPr lang="en-US" altLang="en-US" sz="2400" i="0" dirty="0" smtClean="0">
              <a:solidFill>
                <a:srgbClr val="000099"/>
              </a:solidFill>
            </a:endParaRPr>
          </a:p>
          <a:p>
            <a:pPr lvl="1" algn="l">
              <a:lnSpc>
                <a:spcPct val="20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sz="2400" i="0" dirty="0" smtClean="0">
                <a:solidFill>
                  <a:srgbClr val="000099"/>
                </a:solidFill>
                <a:sym typeface="Symbol" pitchFamily="18" charset="2"/>
              </a:rPr>
              <a:t></a:t>
            </a:r>
            <a:r>
              <a:rPr lang="en-US" altLang="en-US" sz="2400" i="0" dirty="0" smtClean="0">
                <a:solidFill>
                  <a:srgbClr val="000099"/>
                </a:solidFill>
              </a:rPr>
              <a:t> </a:t>
            </a:r>
            <a:r>
              <a:rPr lang="en-US" altLang="en-US" sz="2400" i="0" dirty="0">
                <a:solidFill>
                  <a:srgbClr val="000099"/>
                </a:solidFill>
              </a:rPr>
              <a:t>research (creative) = Hi </a:t>
            </a:r>
            <a:r>
              <a:rPr lang="en-US" altLang="en-US" sz="2400" i="0" dirty="0" smtClean="0">
                <a:solidFill>
                  <a:srgbClr val="000099"/>
                </a:solidFill>
              </a:rPr>
              <a:t>Quality </a:t>
            </a:r>
            <a:r>
              <a:rPr lang="en-US" altLang="en-US" sz="2400" i="0" dirty="0" smtClean="0">
                <a:solidFill>
                  <a:srgbClr val="000099"/>
                </a:solidFill>
              </a:rPr>
              <a:t>education </a:t>
            </a:r>
            <a:r>
              <a:rPr lang="en-US" altLang="en-US" sz="900" i="0" dirty="0" smtClean="0">
                <a:solidFill>
                  <a:srgbClr val="000099"/>
                </a:solidFill>
              </a:rPr>
              <a:t>(USNWR)</a:t>
            </a:r>
            <a:endParaRPr lang="en-US" altLang="en-US" sz="900" i="0" dirty="0">
              <a:solidFill>
                <a:srgbClr val="000099"/>
              </a:solidFill>
            </a:endParaRPr>
          </a:p>
          <a:p>
            <a:pPr lvl="1" algn="l">
              <a:lnSpc>
                <a:spcPct val="20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sz="2400" i="0" dirty="0">
                <a:solidFill>
                  <a:srgbClr val="000099"/>
                </a:solidFill>
                <a:sym typeface="cmr10" pitchFamily="34" charset="0"/>
              </a:rPr>
              <a:t>=</a:t>
            </a:r>
            <a:r>
              <a:rPr lang="en-US" altLang="en-US" sz="2400" i="0" dirty="0">
                <a:solidFill>
                  <a:srgbClr val="000099"/>
                </a:solidFill>
              </a:rPr>
              <a:t>  </a:t>
            </a:r>
            <a:r>
              <a:rPr lang="en-US" altLang="en-US" sz="2400" i="0" dirty="0" smtClean="0">
                <a:solidFill>
                  <a:srgbClr val="000099"/>
                </a:solidFill>
              </a:rPr>
              <a:t>Physics Education + </a:t>
            </a:r>
            <a:r>
              <a:rPr lang="en-US" altLang="en-US" sz="2400" i="0" dirty="0" smtClean="0">
                <a:solidFill>
                  <a:srgbClr val="000099"/>
                </a:solidFill>
              </a:rPr>
              <a:t>research attitude &amp; tools</a:t>
            </a:r>
            <a:endParaRPr lang="en-US" altLang="en-US" sz="2400" i="0" dirty="0" smtClean="0">
              <a:solidFill>
                <a:srgbClr val="000099"/>
              </a:solidFill>
            </a:endParaRPr>
          </a:p>
          <a:p>
            <a:pPr lvl="2" algn="l">
              <a:lnSpc>
                <a:spcPct val="200000"/>
              </a:lnSpc>
              <a:buClr>
                <a:srgbClr val="990000"/>
              </a:buClr>
              <a:buFont typeface="Wingdings" pitchFamily="2" charset="2"/>
              <a:buChar char="§"/>
            </a:pPr>
            <a:r>
              <a:rPr lang="en-US" altLang="en-US" sz="2400" i="0" dirty="0" smtClean="0">
                <a:solidFill>
                  <a:srgbClr val="000099"/>
                </a:solidFill>
              </a:rPr>
              <a:t>  </a:t>
            </a:r>
            <a:r>
              <a:rPr lang="en-US" altLang="en-US" sz="2400" b="1" i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itchFamily="18" charset="2"/>
              </a:rPr>
              <a:t></a:t>
            </a:r>
            <a:r>
              <a:rPr lang="en-US" altLang="en-US" sz="2400" dirty="0"/>
              <a:t>  </a:t>
            </a:r>
            <a:r>
              <a:rPr lang="en-US" altLang="en-US" sz="2400" i="0" dirty="0" smtClean="0">
                <a:solidFill>
                  <a:srgbClr val="000099"/>
                </a:solidFill>
              </a:rPr>
              <a:t>Physics Education Research </a:t>
            </a:r>
            <a:r>
              <a:rPr lang="en-US" altLang="en-US" sz="2400" i="0" dirty="0">
                <a:solidFill>
                  <a:srgbClr val="000099"/>
                </a:solidFill>
              </a:rPr>
              <a:t>(inward)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072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072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07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2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0"/>
            <a:ext cx="8229600" cy="11398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Evidence for </a:t>
            </a:r>
            <a:r>
              <a:rPr lang="en-US" altLang="en-US" u="sng" dirty="0" smtClean="0">
                <a:sym typeface="SymbolPi" pitchFamily="2" charset="0"/>
              </a:rPr>
              <a:t>∆ </a:t>
            </a:r>
            <a:r>
              <a:rPr lang="en-US" altLang="en-US" u="sng" dirty="0" smtClean="0"/>
              <a:t>(Physics Ed) 1</a:t>
            </a:r>
          </a:p>
        </p:txBody>
      </p:sp>
      <p:pic>
        <p:nvPicPr>
          <p:cNvPr id="12292" name="Picture 4" descr="Na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459787" cy="5448300"/>
          </a:xfrm>
          <a:prstGeom prst="rect">
            <a:avLst/>
          </a:prstGeom>
          <a:solidFill>
            <a:srgbClr val="FFFFAF"/>
          </a:solidFill>
          <a:ln w="571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15398" name="Line 6"/>
          <p:cNvSpPr>
            <a:spLocks noChangeShapeType="1"/>
          </p:cNvSpPr>
          <p:nvPr/>
        </p:nvSpPr>
        <p:spPr bwMode="auto">
          <a:xfrm flipH="1">
            <a:off x="5219700" y="3429000"/>
            <a:ext cx="22320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400" name="Line 8"/>
          <p:cNvSpPr>
            <a:spLocks noChangeShapeType="1"/>
          </p:cNvSpPr>
          <p:nvPr/>
        </p:nvSpPr>
        <p:spPr bwMode="auto">
          <a:xfrm flipH="1">
            <a:off x="8027988" y="5732463"/>
            <a:ext cx="4318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401" name="Line 9"/>
          <p:cNvSpPr>
            <a:spLocks noChangeShapeType="1"/>
          </p:cNvSpPr>
          <p:nvPr/>
        </p:nvSpPr>
        <p:spPr bwMode="auto">
          <a:xfrm flipH="1">
            <a:off x="6877050" y="5372100"/>
            <a:ext cx="15113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404" name="Text Box 12"/>
          <p:cNvSpPr txBox="1">
            <a:spLocks noChangeArrowheads="1"/>
          </p:cNvSpPr>
          <p:nvPr/>
        </p:nvSpPr>
        <p:spPr bwMode="auto">
          <a:xfrm>
            <a:off x="7464425" y="1196975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r>
              <a:rPr lang="en-US" altLang="en-US" b="1" i="0">
                <a:solidFill>
                  <a:srgbClr val="9999FF"/>
                </a:solidFill>
              </a:rPr>
              <a:t>S, M, E</a:t>
            </a:r>
          </a:p>
        </p:txBody>
      </p:sp>
      <p:sp>
        <p:nvSpPr>
          <p:cNvPr id="12297" name="Line 13"/>
          <p:cNvSpPr>
            <a:spLocks noChangeShapeType="1"/>
          </p:cNvSpPr>
          <p:nvPr/>
        </p:nvSpPr>
        <p:spPr bwMode="auto">
          <a:xfrm>
            <a:off x="1403350" y="1268413"/>
            <a:ext cx="1944688" cy="504825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406" name="Line 14"/>
          <p:cNvSpPr>
            <a:spLocks noChangeShapeType="1"/>
          </p:cNvSpPr>
          <p:nvPr/>
        </p:nvSpPr>
        <p:spPr bwMode="auto">
          <a:xfrm>
            <a:off x="1692275" y="1341438"/>
            <a:ext cx="1800225" cy="431800"/>
          </a:xfrm>
          <a:prstGeom prst="line">
            <a:avLst/>
          </a:prstGeom>
          <a:noFill/>
          <a:ln w="28575">
            <a:solidFill>
              <a:srgbClr val="99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407" name="Line 15"/>
          <p:cNvSpPr>
            <a:spLocks noChangeShapeType="1"/>
          </p:cNvSpPr>
          <p:nvPr/>
        </p:nvSpPr>
        <p:spPr bwMode="auto">
          <a:xfrm flipH="1">
            <a:off x="3708400" y="1412875"/>
            <a:ext cx="3670300" cy="503238"/>
          </a:xfrm>
          <a:prstGeom prst="line">
            <a:avLst/>
          </a:prstGeom>
          <a:noFill/>
          <a:ln w="28575">
            <a:solidFill>
              <a:srgbClr val="9999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5408" name="Text Box 16"/>
          <p:cNvSpPr txBox="1">
            <a:spLocks noChangeArrowheads="1"/>
          </p:cNvSpPr>
          <p:nvPr/>
        </p:nvSpPr>
        <p:spPr bwMode="auto">
          <a:xfrm>
            <a:off x="415925" y="1125538"/>
            <a:ext cx="1347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r>
              <a:rPr lang="en-US" altLang="en-US" b="1" i="0">
                <a:solidFill>
                  <a:srgbClr val="990033"/>
                </a:solidFill>
              </a:rPr>
              <a:t>Software</a:t>
            </a:r>
            <a:endParaRPr lang="en-US" altLang="en-US" b="1">
              <a:solidFill>
                <a:srgbClr val="99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5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15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15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1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5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5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5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8" grpId="0" animBg="1"/>
      <p:bldP spid="315400" grpId="0" animBg="1"/>
      <p:bldP spid="315401" grpId="0" animBg="1"/>
      <p:bldP spid="315404" grpId="0"/>
      <p:bldP spid="315406" grpId="0" animBg="1"/>
      <p:bldP spid="315407" grpId="0" animBg="1"/>
      <p:bldP spid="31540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795963" y="6381750"/>
            <a:ext cx="3168650" cy="476250"/>
          </a:xfrm>
        </p:spPr>
        <p:txBody>
          <a:bodyPr/>
          <a:lstStyle/>
          <a:p>
            <a:pPr>
              <a:defRPr/>
            </a:pPr>
            <a:r>
              <a:rPr lang="en-US">
                <a:cs typeface="+mn-cs"/>
              </a:rPr>
              <a:t> © Rubin Landau, CPUG</a:t>
            </a:r>
          </a:p>
        </p:txBody>
      </p:sp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86518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Evidence for </a:t>
            </a:r>
            <a:r>
              <a:rPr lang="en-US" u="sng" dirty="0" smtClean="0">
                <a:sym typeface="Symbol" pitchFamily="18" charset="2"/>
              </a:rPr>
              <a:t></a:t>
            </a:r>
            <a:r>
              <a:rPr lang="en-US" u="sng" dirty="0" smtClean="0"/>
              <a:t> (Physics Ed) 2</a:t>
            </a: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765303" y="1219200"/>
            <a:ext cx="7431088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l">
              <a:lnSpc>
                <a:spcPct val="17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sz="2400" i="0" dirty="0">
                <a:solidFill>
                  <a:srgbClr val="000099"/>
                </a:solidFill>
                <a:latin typeface="Times New Roman" pitchFamily="18" charset="0"/>
              </a:rPr>
              <a:t>  </a:t>
            </a:r>
            <a:r>
              <a:rPr lang="en-US" altLang="en-US" sz="2400" i="0" dirty="0">
                <a:solidFill>
                  <a:srgbClr val="000099"/>
                </a:solidFill>
              </a:rPr>
              <a:t>National Science Board: remain in field</a:t>
            </a:r>
          </a:p>
          <a:p>
            <a:pPr lvl="1" algn="l">
              <a:lnSpc>
                <a:spcPct val="17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sz="2400" i="0" dirty="0">
                <a:solidFill>
                  <a:srgbClr val="000099"/>
                </a:solidFill>
              </a:rPr>
              <a:t>  35% of CS, math  BS  (74% PhD)</a:t>
            </a:r>
          </a:p>
          <a:p>
            <a:pPr lvl="1" algn="l">
              <a:lnSpc>
                <a:spcPct val="17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sz="2400" i="0" dirty="0">
                <a:solidFill>
                  <a:srgbClr val="000099"/>
                </a:solidFill>
              </a:rPr>
              <a:t>  22% of physical, biological (52%)</a:t>
            </a:r>
          </a:p>
          <a:p>
            <a:pPr lvl="1" algn="l">
              <a:lnSpc>
                <a:spcPct val="17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sz="2400" i="0" dirty="0">
                <a:solidFill>
                  <a:srgbClr val="000099"/>
                </a:solidFill>
              </a:rPr>
              <a:t> ≠ </a:t>
            </a:r>
            <a:r>
              <a:rPr lang="en-US" altLang="en-US" sz="2400" dirty="0">
                <a:solidFill>
                  <a:srgbClr val="000099"/>
                </a:solidFill>
              </a:rPr>
              <a:t>bad thing</a:t>
            </a:r>
            <a:r>
              <a:rPr lang="en-US" altLang="en-US" sz="2400" dirty="0" smtClean="0">
                <a:solidFill>
                  <a:srgbClr val="000099"/>
                </a:solidFill>
              </a:rPr>
              <a:t>!</a:t>
            </a:r>
          </a:p>
          <a:p>
            <a:pPr algn="l">
              <a:lnSpc>
                <a:spcPct val="17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sz="2400" i="0" dirty="0" smtClean="0">
                <a:solidFill>
                  <a:srgbClr val="000099"/>
                </a:solidFill>
                <a:sym typeface="cmr10" pitchFamily="34" charset="0"/>
              </a:rPr>
              <a:t> </a:t>
            </a:r>
            <a:r>
              <a:rPr lang="en-US" altLang="en-US" sz="2400" i="0" dirty="0">
                <a:solidFill>
                  <a:srgbClr val="000099"/>
                </a:solidFill>
                <a:sym typeface="Symbol" pitchFamily="18" charset="2"/>
              </a:rPr>
              <a:t></a:t>
            </a:r>
            <a:r>
              <a:rPr lang="en-US" altLang="en-US" sz="2400" i="0" dirty="0">
                <a:solidFill>
                  <a:srgbClr val="000099"/>
                </a:solidFill>
                <a:sym typeface="cmr10" pitchFamily="34" charset="0"/>
              </a:rPr>
              <a:t> </a:t>
            </a:r>
            <a:r>
              <a:rPr lang="en-US" altLang="en-US" sz="2400" i="0" u="sng" dirty="0" smtClean="0">
                <a:solidFill>
                  <a:srgbClr val="FF0000"/>
                </a:solidFill>
                <a:sym typeface="cmr10" pitchFamily="34" charset="0"/>
              </a:rPr>
              <a:t>Undergrad Physics </a:t>
            </a:r>
            <a:r>
              <a:rPr lang="en-US" altLang="en-US" sz="2400" i="0" u="sng" dirty="0">
                <a:solidFill>
                  <a:srgbClr val="FF0000"/>
                </a:solidFill>
                <a:sym typeface="cmr10" pitchFamily="34" charset="0"/>
              </a:rPr>
              <a:t>overemphasize </a:t>
            </a:r>
            <a:r>
              <a:rPr lang="en-US" altLang="en-US" sz="2400" i="0" u="sng" dirty="0" smtClean="0">
                <a:solidFill>
                  <a:srgbClr val="FF0000"/>
                </a:solidFill>
                <a:sym typeface="cmr10" pitchFamily="34" charset="0"/>
              </a:rPr>
              <a:t>Physics!  </a:t>
            </a:r>
          </a:p>
          <a:p>
            <a:pPr lvl="2" algn="l">
              <a:lnSpc>
                <a:spcPct val="15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sz="2400" i="0" dirty="0" smtClean="0">
                <a:solidFill>
                  <a:srgbClr val="000099"/>
                </a:solidFill>
                <a:sym typeface="cmr10" pitchFamily="34" charset="0"/>
              </a:rPr>
              <a:t>=  </a:t>
            </a:r>
            <a:r>
              <a:rPr lang="en-US" altLang="en-US" sz="2400" i="0" dirty="0">
                <a:solidFill>
                  <a:srgbClr val="000099"/>
                </a:solidFill>
                <a:sym typeface="cmr10" pitchFamily="34" charset="0"/>
              </a:rPr>
              <a:t>weaker </a:t>
            </a:r>
            <a:r>
              <a:rPr lang="en-US" altLang="en-US" sz="2400" i="0" dirty="0" smtClean="0">
                <a:solidFill>
                  <a:srgbClr val="000099"/>
                </a:solidFill>
                <a:sym typeface="cmr10" pitchFamily="34" charset="0"/>
              </a:rPr>
              <a:t>preparation for career  </a:t>
            </a:r>
            <a:endParaRPr lang="en-US" altLang="en-US" sz="2400" i="0" dirty="0" smtClean="0">
              <a:solidFill>
                <a:srgbClr val="000099"/>
              </a:solidFill>
              <a:sym typeface="cmr10" pitchFamily="34" charset="0"/>
            </a:endParaRPr>
          </a:p>
          <a:p>
            <a:pPr lvl="2" algn="l">
              <a:lnSpc>
                <a:spcPct val="150000"/>
              </a:lnSpc>
              <a:buClr>
                <a:srgbClr val="CC3300"/>
              </a:buClr>
              <a:buFont typeface="Wingdings" pitchFamily="2" charset="2"/>
              <a:buChar char="§"/>
            </a:pPr>
            <a:endParaRPr lang="en-US" altLang="en-US" sz="2400" i="0" dirty="0" smtClean="0">
              <a:solidFill>
                <a:srgbClr val="000099"/>
              </a:solidFill>
              <a:sym typeface="cmr10" pitchFamily="34" charset="0"/>
            </a:endParaRPr>
          </a:p>
          <a:p>
            <a:pPr lvl="1" algn="l">
              <a:lnSpc>
                <a:spcPct val="150000"/>
              </a:lnSpc>
              <a:buClr>
                <a:srgbClr val="CC3300"/>
              </a:buClr>
              <a:buFont typeface="Wingdings" pitchFamily="2" charset="2"/>
              <a:buChar char="§"/>
            </a:pPr>
            <a:r>
              <a:rPr lang="en-US" altLang="en-US" sz="2400" i="0" dirty="0" smtClean="0">
                <a:solidFill>
                  <a:srgbClr val="000099"/>
                </a:solidFill>
                <a:sym typeface="cmr10" pitchFamily="34" charset="0"/>
              </a:rPr>
              <a:t> </a:t>
            </a:r>
            <a:r>
              <a:rPr lang="en-US" altLang="en-US" sz="2400" dirty="0" smtClean="0">
                <a:solidFill>
                  <a:srgbClr val="000099"/>
                </a:solidFill>
                <a:sym typeface="cmr10" pitchFamily="34" charset="0"/>
              </a:rPr>
              <a:t>“</a:t>
            </a:r>
            <a:r>
              <a:rPr lang="en-US" sz="2400" dirty="0" smtClean="0">
                <a:solidFill>
                  <a:srgbClr val="000099"/>
                </a:solidFill>
              </a:rPr>
              <a:t>In </a:t>
            </a:r>
            <a:r>
              <a:rPr lang="en-US" sz="2400" dirty="0">
                <a:solidFill>
                  <a:srgbClr val="000099"/>
                </a:solidFill>
              </a:rPr>
              <a:t>the new economy, computer science isn't an optional </a:t>
            </a:r>
            <a:r>
              <a:rPr lang="en-US" sz="2400" dirty="0" smtClean="0">
                <a:solidFill>
                  <a:srgbClr val="000099"/>
                </a:solidFill>
              </a:rPr>
              <a:t>skill“</a:t>
            </a:r>
            <a:r>
              <a:rPr lang="en-US" sz="2400" i="0" dirty="0" smtClean="0">
                <a:solidFill>
                  <a:srgbClr val="000099"/>
                </a:solidFill>
              </a:rPr>
              <a:t>            </a:t>
            </a:r>
            <a:r>
              <a:rPr lang="en-US" i="0" dirty="0" smtClean="0">
                <a:solidFill>
                  <a:srgbClr val="000099"/>
                </a:solidFill>
              </a:rPr>
              <a:t>B. Obama, 2016</a:t>
            </a:r>
            <a:r>
              <a:rPr lang="en-US" sz="2400" i="0" dirty="0" smtClean="0">
                <a:solidFill>
                  <a:srgbClr val="000099"/>
                </a:solidFill>
              </a:rPr>
              <a:t> </a:t>
            </a:r>
            <a:r>
              <a:rPr lang="en-US" sz="2400" i="0" dirty="0" smtClean="0">
                <a:solidFill>
                  <a:srgbClr val="0033CC"/>
                </a:solidFill>
              </a:rPr>
              <a:t>   </a:t>
            </a:r>
            <a:endParaRPr lang="en-US" altLang="en-US" sz="2400" dirty="0">
              <a:solidFill>
                <a:srgbClr val="0033CC"/>
              </a:solidFill>
              <a:sym typeface="cmr10" pitchFamily="34" charset="0"/>
            </a:endParaRPr>
          </a:p>
        </p:txBody>
      </p:sp>
      <p:sp>
        <p:nvSpPr>
          <p:cNvPr id="14343" name="Rectangle 8"/>
          <p:cNvSpPr>
            <a:spLocks noChangeArrowheads="1"/>
          </p:cNvSpPr>
          <p:nvPr/>
        </p:nvSpPr>
        <p:spPr bwMode="auto">
          <a:xfrm>
            <a:off x="8027988" y="2565400"/>
            <a:ext cx="1116012" cy="1368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6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64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64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164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164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164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164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AMBLE" val="\documentclass{article}&#10;\pagestyle{empty}&#10;\usepackage{xspace,amssymb,amsfonts,amsmath}&#10;\usepackage{color}&#10;\usepackage{booktabs}&#10;\input localPPT&#10;&#10;"/>
  <p:tag name="MAGPC" val="200"/>
  <p:tag name="FONTSIZE" val="16"/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 - &amp;quot;Contributing Group&amp;#x0D;&amp;#x0A;&amp;quot;&quot;/&gt;&lt;property id=&quot;20307&quot; value=&quot;329&quot;/&gt;&lt;/object&gt;&lt;object type=&quot;3&quot; unique_id=&quot;10006&quot;&gt;&lt;property id=&quot;20148&quot; value=&quot;5&quot;/&gt;&lt;property id=&quot;20300&quot; value=&quot;Slide 3 - &amp;quot;Preview (CP-2 Resource Letter, AJP) &amp;quot;&quot;/&gt;&lt;property id=&quot;20307&quot; value=&quot;322&quot;/&gt;&lt;/object&gt;&lt;object type=&quot;3&quot; unique_id=&quot;10007&quot;&gt;&lt;property id=&quot;20148&quot; value=&quot;5&quot;/&gt;&lt;property id=&quot;20300&quot; value=&quot;Slide 5 - &amp;quot;Computational Degree Programs&amp;quot;&quot;/&gt;&lt;property id=&quot;20307&quot; value=&quot;323&quot;/&gt;&lt;/object&gt;&lt;object type=&quot;3&quot; unique_id=&quot;10008&quot;&gt;&lt;property id=&quot;20148&quot; value=&quot;5&quot;/&gt;&lt;property id=&quot;20300&quot; value=&quot;Slide 6 - &amp;quot;Other UG Computational Programs&amp;quot;&quot;/&gt;&lt;property id=&quot;20307&quot; value=&quot;324&quot;/&gt;&lt;/object&gt;&lt;object type=&quot;3&quot; unique_id=&quot;10009&quot;&gt;&lt;property id=&quot;20148&quot; value=&quot;5&quot;/&gt;&lt;property id=&quot;20300&quot; value=&quot;Slide 7 - &amp;quot;Why  Need   (Phys Ed)?&amp;quot;&quot;/&gt;&lt;property id=&quot;20307&quot; value=&quot;286&quot;/&gt;&lt;/object&gt;&lt;object type=&quot;3&quot; unique_id=&quot;10010&quot;&gt;&lt;property id=&quot;20148&quot; value=&quot;5&quot;/&gt;&lt;property id=&quot;20300&quot; value=&quot;Slide 8 - &amp;quot;Evidence for  (Physics Ed) 1&amp;quot;&quot;/&gt;&lt;property id=&quot;20307&quot; value=&quot;292&quot;/&gt;&lt;/object&gt;&lt;object type=&quot;3&quot; unique_id=&quot;10012&quot;&gt;&lt;property id=&quot;20148&quot; value=&quot;5&quot;/&gt;&lt;property id=&quot;20300&quot; value=&quot;Slide 9 - &amp;quot;Evidence for  (Physics Ed) 3&amp;quot;&quot;/&gt;&lt;property id=&quot;20307&quot; value=&quot;293&quot;/&gt;&lt;/object&gt;&lt;object type=&quot;3&quot; unique_id=&quot;10013&quot;&gt;&lt;property id=&quot;20148&quot; value=&quot;5&quot;/&gt;&lt;property id=&quot;20300&quot; value=&quot;Slide 11&quot;/&gt;&lt;property id=&quot;20307&quot; value=&quot;314&quot;/&gt;&lt;/object&gt;&lt;object type=&quot;3&quot; unique_id=&quot;10014&quot;&gt;&lt;property id=&quot;20148&quot; value=&quot;5&quot;/&gt;&lt;property id=&quot;20300&quot; value=&quot;Slide 12&quot;/&gt;&lt;property id=&quot;20307&quot; value=&quot;316&quot;/&gt;&lt;/object&gt;&lt;object type=&quot;3&quot; unique_id=&quot;10015&quot;&gt;&lt;property id=&quot;20148&quot; value=&quot;5&quot;/&gt;&lt;property id=&quot;20300&quot; value=&quot;Slide 13 - &amp;quot;Evidence for  (Science Ed) 4&amp;quot;&quot;/&gt;&lt;property id=&quot;20307&quot; value=&quot;291&quot;/&gt;&lt;/object&gt;&lt;object type=&quot;3&quot; unique_id=&quot;10016&quot;&gt;&lt;property id=&quot;20148&quot; value=&quot;5&quot;/&gt;&lt;property id=&quot;20300&quot; value=&quot;Slide 14 - &amp;quot;What = CP,  How CP &amp;quot;&quot;/&gt;&lt;property id=&quot;20307&quot; value=&quot;290&quot;/&gt;&lt;/object&gt;&lt;object type=&quot;3&quot; unique_id=&quot;10017&quot;&gt;&lt;property id=&quot;20148&quot; value=&quot;5&quot;/&gt;&lt;property id=&quot;20300&quot; value=&quot;Slide 15&quot;/&gt;&lt;property id=&quot;20307&quot; value=&quot;283&quot;/&gt;&lt;/object&gt;&lt;object type=&quot;3&quot; unique_id=&quot;10018&quot;&gt;&lt;property id=&quot;20148&quot; value=&quot;5&quot;/&gt;&lt;property id=&quot;20300&quot; value=&quot;Slide 16 - &amp;quot;Intellectual Content of CSE Ed &amp;#x0D;&amp;#x0A;Student Learning Outcomes (SLO)&amp;quot;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01&quot;/&gt;&lt;/object&gt;&lt;object type=&quot;3&quot; unique_id=&quot;10020&quot;&gt;&lt;property id=&quot;20148&quot; value=&quot;5&quot;/&gt;&lt;property id=&quot;20300&quot; value=&quot;Slide 18&quot;/&gt;&lt;property id=&quot;20307&quot; value=&quot;325&quot;/&gt;&lt;/object&gt;&lt;object type=&quot;3&quot; unique_id=&quot;10021&quot;&gt;&lt;property id=&quot;20148&quot; value=&quot;5&quot;/&gt;&lt;property id=&quot;20300&quot; value=&quot;Slide 19&quot;/&gt;&lt;property id=&quot;20307&quot; value=&quot;326&quot;/&gt;&lt;/object&gt;&lt;object type=&quot;3&quot; unique_id=&quot;10022&quot;&gt;&lt;property id=&quot;20148&quot; value=&quot;5&quot;/&gt;&lt;property id=&quot;20300&quot; value=&quot;Slide 20&quot;/&gt;&lt;property id=&quot;20307&quot; value=&quot;327&quot;/&gt;&lt;/object&gt;&lt;object type=&quot;3&quot; unique_id=&quot;10023&quot;&gt;&lt;property id=&quot;20148&quot; value=&quot;5&quot;/&gt;&lt;property id=&quot;20300&quot; value=&quot;Slide 21&quot;/&gt;&lt;property id=&quot;20307&quot; value=&quot;328&quot;/&gt;&lt;/object&gt;&lt;object type=&quot;3&quot; unique_id=&quot;10024&quot;&gt;&lt;property id=&quot;20148&quot; value=&quot;5&quot;/&gt;&lt;property id=&quot;20300&quot; value=&quot;Slide 22 - &amp;quot;Visualizations, 2 Slit Diffraction&amp;quot;&quot;/&gt;&lt;property id=&quot;20307&quot; value=&quot;317&quot;/&gt;&lt;/object&gt;&lt;object type=&quot;3&quot; unique_id=&quot;10025&quot;&gt;&lt;property id=&quot;20148&quot; value=&quot;5&quot;/&gt;&lt;property id=&quot;20300&quot; value=&quot;Slide 23 - &amp;quot;Double &amp;#x0D;&amp;#x0A;&amp;#x0D;&amp;#x0A;Pendulum&amp;quot;&quot;/&gt;&lt;property id=&quot;20307&quot; value=&quot;318&quot;/&gt;&lt;/object&gt;&lt;object type=&quot;3&quot; unique_id=&quot;10026&quot;&gt;&lt;property id=&quot;20148&quot; value=&quot;5&quot;/&gt;&lt;property id=&quot;20300&quot; value=&quot;Slide 24 - &amp;quot;Fractal Growth&amp;quot;&quot;/&gt;&lt;property id=&quot;20307&quot; value=&quot;319&quot;/&gt;&lt;/object&gt;&lt;object type=&quot;3&quot; unique_id=&quot;10027&quot;&gt;&lt;property id=&quot;20148&quot; value=&quot;5&quot;/&gt;&lt;property id=&quot;20300&quot; value=&quot;Slide 25 - &amp;quot;Catenary Wave + Friction&amp;quot;&quot;/&gt;&lt;property id=&quot;20307&quot; value=&quot;320&quot;/&gt;&lt;/object&gt;&lt;object type=&quot;3&quot; unique_id=&quot;10028&quot;&gt;&lt;property id=&quot;20148&quot; value=&quot;5&quot;/&gt;&lt;property id=&quot;20300&quot; value=&quot;Slide 26&quot;/&gt;&lt;property id=&quot;20307&quot; value=&quot;313&quot;/&gt;&lt;/object&gt;&lt;object type=&quot;3&quot; unique_id=&quot;10029&quot;&gt;&lt;property id=&quot;20148&quot; value=&quot;5&quot;/&gt;&lt;property id=&quot;20300&quot; value=&quot;Slide 27 - &amp;quot;How Does this Work?&amp;#x0D;&amp;#x0A;&amp;quot;&quot;/&gt;&lt;property id=&quot;20307&quot; value=&quot;300&quot;/&gt;&lt;/object&gt;&lt;object type=&quot;3&quot; unique_id=&quot;10030&quot;&gt;&lt;property id=&quot;20148&quot; value=&quot;5&quot;/&gt;&lt;property id=&quot;20300&quot; value=&quot;Slide 28 - &amp;quot;Digital Books &amp;amp; Online Courses&amp;quot;&quot;/&gt;&lt;property id=&quot;20307&quot; value=&quot;304&quot;/&gt;&lt;/object&gt;&lt;object type=&quot;3&quot; unique_id=&quot;10031&quot;&gt;&lt;property id=&quot;20148&quot; value=&quot;5&quot;/&gt;&lt;property id=&quot;20300&quot; value=&quot;Slide 29 - &amp;quot;CP Applets, Web Enhancements&amp;quot;&quot;/&gt;&lt;property id=&quot;20307&quot; value=&quot;299&quot;/&gt;&lt;/object&gt;&lt;object type=&quot;3&quot; unique_id=&quot;10032&quot;&gt;&lt;property id=&quot;20148&quot; value=&quot;5&quot;/&gt;&lt;property id=&quot;20300&quot; value=&quot;Slide 30 - &amp;quot;Conclusions &amp;amp; Summary&amp;quot;&quot;/&gt;&lt;property id=&quot;20307&quot; value=&quot;305&quot;/&gt;&lt;/object&gt;&lt;object type=&quot;3&quot; unique_id=&quot;10033&quot;&gt;&lt;property id=&quot;20148&quot; value=&quot;5&quot;/&gt;&lt;property id=&quot;20300&quot; value=&quot;Slide 31&quot;/&gt;&lt;property id=&quot;20307&quot; value=&quot;294&quot;/&gt;&lt;/object&gt;&lt;object type=&quot;3&quot; unique_id=&quot;10034&quot;&gt;&lt;property id=&quot;20148&quot; value=&quot;5&quot;/&gt;&lt;property id=&quot;20300&quot; value=&quot;Slide 32&quot;/&gt;&lt;property id=&quot;20307&quot; value=&quot;298&quot;/&gt;&lt;/object&gt;&lt;object type=&quot;3&quot; unique_id=&quot;10299&quot;&gt;&lt;property id=&quot;20148&quot; value=&quot;5&quot;/&gt;&lt;property id=&quot;20300&quot; value=&quot;Slide 4 - &amp;quot;Changing the Status Quo?&amp;quot;&quot;/&gt;&lt;property id=&quot;20307&quot; value=&quot;331&quot;/&gt;&lt;/object&gt;&lt;object type=&quot;3&quot; unique_id=&quot;10861&quot;&gt;&lt;property id=&quot;20148&quot; value=&quot;5&quot;/&gt;&lt;property id=&quot;20300&quot; value=&quot;Slide 10 - &amp;quot;Words of the Wise Men/Women&amp;quot;&quot;/&gt;&lt;property id=&quot;20307&quot; value=&quot;332&quot;/&gt;&lt;/object&gt;&lt;object type=&quot;3&quot; unique_id=&quot;11100&quot;&gt;&lt;property id=&quot;20148&quot; value=&quot;5&quot;/&gt;&lt;property id=&quot;20300&quot; value=&quot;Slide 1&quot;/&gt;&lt;property id=&quot;20307&quot; value=&quot;33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Cliff">
  <a:themeElements>
    <a:clrScheme name="Cliff 1">
      <a:dk1>
        <a:srgbClr val="5B5B49"/>
      </a:dk1>
      <a:lt1>
        <a:srgbClr val="DDDDDD"/>
      </a:lt1>
      <a:dk2>
        <a:srgbClr val="2B2A00"/>
      </a:dk2>
      <a:lt2>
        <a:srgbClr val="E0DFBE"/>
      </a:lt2>
      <a:accent1>
        <a:srgbClr val="878543"/>
      </a:accent1>
      <a:accent2>
        <a:srgbClr val="716E00"/>
      </a:accent2>
      <a:accent3>
        <a:srgbClr val="ACACAA"/>
      </a:accent3>
      <a:accent4>
        <a:srgbClr val="BDBDBD"/>
      </a:accent4>
      <a:accent5>
        <a:srgbClr val="C3C2B0"/>
      </a:accent5>
      <a:accent6>
        <a:srgbClr val="666300"/>
      </a:accent6>
      <a:hlink>
        <a:srgbClr val="CC9900"/>
      </a:hlink>
      <a:folHlink>
        <a:srgbClr val="996600"/>
      </a:folHlink>
    </a:clrScheme>
    <a:fontScheme name="Cliff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 smtClean="0">
            <a:solidFill>
              <a:srgbClr val="000099"/>
            </a:solidFill>
          </a:defRPr>
        </a:defPPr>
      </a:lstStyle>
    </a:txDef>
  </a:objectDefaults>
  <a:extraClrSchemeLst>
    <a:extraClrScheme>
      <a:clrScheme name="Cliff 1">
        <a:dk1>
          <a:srgbClr val="5B5B49"/>
        </a:dk1>
        <a:lt1>
          <a:srgbClr val="DDDDDD"/>
        </a:lt1>
        <a:dk2>
          <a:srgbClr val="2B2A00"/>
        </a:dk2>
        <a:lt2>
          <a:srgbClr val="E0DFBE"/>
        </a:lt2>
        <a:accent1>
          <a:srgbClr val="878543"/>
        </a:accent1>
        <a:accent2>
          <a:srgbClr val="716E00"/>
        </a:accent2>
        <a:accent3>
          <a:srgbClr val="ACACAA"/>
        </a:accent3>
        <a:accent4>
          <a:srgbClr val="BDBDBD"/>
        </a:accent4>
        <a:accent5>
          <a:srgbClr val="C3C2B0"/>
        </a:accent5>
        <a:accent6>
          <a:srgbClr val="666300"/>
        </a:accent6>
        <a:hlink>
          <a:srgbClr val="CC9900"/>
        </a:hlink>
        <a:folHlink>
          <a:srgbClr val="99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2">
        <a:dk1>
          <a:srgbClr val="746354"/>
        </a:dk1>
        <a:lt1>
          <a:srgbClr val="FFFFFF"/>
        </a:lt1>
        <a:dk2>
          <a:srgbClr val="523E26"/>
        </a:dk2>
        <a:lt2>
          <a:srgbClr val="E1DFAF"/>
        </a:lt2>
        <a:accent1>
          <a:srgbClr val="CC9900"/>
        </a:accent1>
        <a:accent2>
          <a:srgbClr val="669900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5C8A00"/>
        </a:accent6>
        <a:hlink>
          <a:srgbClr val="CCCC00"/>
        </a:hlink>
        <a:folHlink>
          <a:srgbClr val="AC793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3">
        <a:dk1>
          <a:srgbClr val="667B5B"/>
        </a:dk1>
        <a:lt1>
          <a:srgbClr val="E6E6DA"/>
        </a:lt1>
        <a:dk2>
          <a:srgbClr val="295200"/>
        </a:dk2>
        <a:lt2>
          <a:srgbClr val="F3F2D9"/>
        </a:lt2>
        <a:accent1>
          <a:srgbClr val="808000"/>
        </a:accent1>
        <a:accent2>
          <a:srgbClr val="838D75"/>
        </a:accent2>
        <a:accent3>
          <a:srgbClr val="ACB3AA"/>
        </a:accent3>
        <a:accent4>
          <a:srgbClr val="C4C4BA"/>
        </a:accent4>
        <a:accent5>
          <a:srgbClr val="C0C0AA"/>
        </a:accent5>
        <a:accent6>
          <a:srgbClr val="767F69"/>
        </a:accent6>
        <a:hlink>
          <a:srgbClr val="33CC33"/>
        </a:hlink>
        <a:folHlink>
          <a:srgbClr val="33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4">
        <a:dk1>
          <a:srgbClr val="86615A"/>
        </a:dk1>
        <a:lt1>
          <a:srgbClr val="FFFFFF"/>
        </a:lt1>
        <a:dk2>
          <a:srgbClr val="633427"/>
        </a:dk2>
        <a:lt2>
          <a:srgbClr val="E9DDCD"/>
        </a:lt2>
        <a:accent1>
          <a:srgbClr val="A34545"/>
        </a:accent1>
        <a:accent2>
          <a:srgbClr val="C86400"/>
        </a:accent2>
        <a:accent3>
          <a:srgbClr val="B7AEAC"/>
        </a:accent3>
        <a:accent4>
          <a:srgbClr val="DADADA"/>
        </a:accent4>
        <a:accent5>
          <a:srgbClr val="CEB0B0"/>
        </a:accent5>
        <a:accent6>
          <a:srgbClr val="B55A00"/>
        </a:accent6>
        <a:hlink>
          <a:srgbClr val="ECAE00"/>
        </a:hlink>
        <a:folHlink>
          <a:srgbClr val="BAA8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5">
        <a:dk1>
          <a:srgbClr val="009999"/>
        </a:dk1>
        <a:lt1>
          <a:srgbClr val="EAEAEA"/>
        </a:lt1>
        <a:dk2>
          <a:srgbClr val="006666"/>
        </a:dk2>
        <a:lt2>
          <a:srgbClr val="FFFFCC"/>
        </a:lt2>
        <a:accent1>
          <a:srgbClr val="339966"/>
        </a:accent1>
        <a:accent2>
          <a:srgbClr val="5E855B"/>
        </a:accent2>
        <a:accent3>
          <a:srgbClr val="AAB8B8"/>
        </a:accent3>
        <a:accent4>
          <a:srgbClr val="C8C8C8"/>
        </a:accent4>
        <a:accent5>
          <a:srgbClr val="ADCAB8"/>
        </a:accent5>
        <a:accent6>
          <a:srgbClr val="547852"/>
        </a:accent6>
        <a:hlink>
          <a:srgbClr val="EEC85E"/>
        </a:hlink>
        <a:folHlink>
          <a:srgbClr val="AA84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6">
        <a:dk1>
          <a:srgbClr val="B8A47C"/>
        </a:dk1>
        <a:lt1>
          <a:srgbClr val="FFFFFF"/>
        </a:lt1>
        <a:dk2>
          <a:srgbClr val="A68A58"/>
        </a:dk2>
        <a:lt2>
          <a:srgbClr val="DAD79C"/>
        </a:lt2>
        <a:accent1>
          <a:srgbClr val="816B35"/>
        </a:accent1>
        <a:accent2>
          <a:srgbClr val="FFCC00"/>
        </a:accent2>
        <a:accent3>
          <a:srgbClr val="D0C4B4"/>
        </a:accent3>
        <a:accent4>
          <a:srgbClr val="DADADA"/>
        </a:accent4>
        <a:accent5>
          <a:srgbClr val="C1BAAE"/>
        </a:accent5>
        <a:accent6>
          <a:srgbClr val="E7B900"/>
        </a:accent6>
        <a:hlink>
          <a:srgbClr val="0066CC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iff 7">
        <a:dk1>
          <a:srgbClr val="336699"/>
        </a:dk1>
        <a:lt1>
          <a:srgbClr val="F8F8F8"/>
        </a:lt1>
        <a:dk2>
          <a:srgbClr val="003366"/>
        </a:dk2>
        <a:lt2>
          <a:srgbClr val="D1DDD4"/>
        </a:lt2>
        <a:accent1>
          <a:srgbClr val="3399FF"/>
        </a:accent1>
        <a:accent2>
          <a:srgbClr val="006699"/>
        </a:accent2>
        <a:accent3>
          <a:srgbClr val="AAADB8"/>
        </a:accent3>
        <a:accent4>
          <a:srgbClr val="D4D4D4"/>
        </a:accent4>
        <a:accent5>
          <a:srgbClr val="ADCAFF"/>
        </a:accent5>
        <a:accent6>
          <a:srgbClr val="005C8A"/>
        </a:accent6>
        <a:hlink>
          <a:srgbClr val="86C0CE"/>
        </a:hlink>
        <a:folHlink>
          <a:srgbClr val="0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Cliff</Template>
  <TotalTime>13770</TotalTime>
  <Words>2442</Words>
  <Application>Microsoft Office PowerPoint</Application>
  <PresentationFormat>Letter Paper (8.5x11 in)</PresentationFormat>
  <Paragraphs>443</Paragraphs>
  <Slides>32</Slides>
  <Notes>30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Arial</vt:lpstr>
      <vt:lpstr>cmr10</vt:lpstr>
      <vt:lpstr>Wingdings</vt:lpstr>
      <vt:lpstr>Arial Unicode MS</vt:lpstr>
      <vt:lpstr>Times New Roman</vt:lpstr>
      <vt:lpstr>Cambria Math</vt:lpstr>
      <vt:lpstr>Calibri</vt:lpstr>
      <vt:lpstr>Verdana</vt:lpstr>
      <vt:lpstr>Times</vt:lpstr>
      <vt:lpstr>Symbol</vt:lpstr>
      <vt:lpstr>Impact</vt:lpstr>
      <vt:lpstr>SymbolPi</vt:lpstr>
      <vt:lpstr>Cliff</vt:lpstr>
      <vt:lpstr>3_Custom Design</vt:lpstr>
      <vt:lpstr>2_Custom Design</vt:lpstr>
      <vt:lpstr>1_Custom Design</vt:lpstr>
      <vt:lpstr>Custom Design</vt:lpstr>
      <vt:lpstr>Drawing</vt:lpstr>
      <vt:lpstr>Chart</vt:lpstr>
      <vt:lpstr>Document</vt:lpstr>
      <vt:lpstr>CorelDRAW</vt:lpstr>
      <vt:lpstr>PowerPoint Presentation</vt:lpstr>
      <vt:lpstr>PowerPoint Presentation</vt:lpstr>
      <vt:lpstr>Contributing Group </vt:lpstr>
      <vt:lpstr>Preview (CP-2 Resource Letter, AJP) </vt:lpstr>
      <vt:lpstr>Time to Change the Status Quo?</vt:lpstr>
      <vt:lpstr>Premise: Need   (Phys Ed)</vt:lpstr>
      <vt:lpstr>Premise (cont): Need   (Phys Ed)</vt:lpstr>
      <vt:lpstr>Evidence for ∆ (Physics Ed) 1</vt:lpstr>
      <vt:lpstr>Evidence for  (Physics Ed) 2</vt:lpstr>
      <vt:lpstr>Evidence for  (Physics Ed) 3</vt:lpstr>
      <vt:lpstr>PowerPoint Presentation</vt:lpstr>
      <vt:lpstr>Evidence for ∆ (Science Ed)</vt:lpstr>
      <vt:lpstr>What, How = CP Education?</vt:lpstr>
      <vt:lpstr>PowerPoint Presentation</vt:lpstr>
      <vt:lpstr>PowerPoint Presentation</vt:lpstr>
      <vt:lpstr>Computational UG Degree</vt:lpstr>
      <vt:lpstr>Other UG Computational Programs</vt:lpstr>
      <vt:lpstr>PowerPoint Presentation</vt:lpstr>
      <vt:lpstr>CP  is Research, eg  Supernova on Demand</vt:lpstr>
      <vt:lpstr>Intellectual Content Computational Physics Ed</vt:lpstr>
      <vt:lpstr>Examples for Physics Courses</vt:lpstr>
      <vt:lpstr>How Does this Work? </vt:lpstr>
      <vt:lpstr>Double Pendulum</vt:lpstr>
      <vt:lpstr>Online Education</vt:lpstr>
      <vt:lpstr>Digital Book</vt:lpstr>
      <vt:lpstr>Digital Book</vt:lpstr>
      <vt:lpstr>Take Home Lessons</vt:lpstr>
      <vt:lpstr>Conclusions &amp; Summary</vt:lpstr>
      <vt:lpstr>Skills Expected of Physics UnderGraduates (AAPT)</vt:lpstr>
      <vt:lpstr>PowerPoint Presentation</vt:lpstr>
      <vt:lpstr>PowerPoint Presentation</vt:lpstr>
      <vt:lpstr>PowerPoint Presentation</vt:lpstr>
    </vt:vector>
  </TitlesOfParts>
  <Company>Rocket Science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TeX4PPT</dc:title>
  <dc:creator>Rubin H Landau, Physics Professor Emeritus</dc:creator>
  <cp:lastModifiedBy>Rubin Landau</cp:lastModifiedBy>
  <cp:revision>392</cp:revision>
  <dcterms:created xsi:type="dcterms:W3CDTF">2002-10-02T04:22:54Z</dcterms:created>
  <dcterms:modified xsi:type="dcterms:W3CDTF">2016-02-10T22:15:32Z</dcterms:modified>
</cp:coreProperties>
</file>