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4"/>
  </p:notesMasterIdLst>
  <p:sldIdLst>
    <p:sldId id="271" r:id="rId2"/>
    <p:sldId id="288" r:id="rId3"/>
    <p:sldId id="289" r:id="rId4"/>
    <p:sldId id="276" r:id="rId5"/>
    <p:sldId id="277" r:id="rId6"/>
    <p:sldId id="278" r:id="rId7"/>
    <p:sldId id="279" r:id="rId8"/>
    <p:sldId id="280" r:id="rId9"/>
    <p:sldId id="283" r:id="rId10"/>
    <p:sldId id="285" r:id="rId11"/>
    <p:sldId id="286" r:id="rId12"/>
    <p:sldId id="29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4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33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E3A47-E2F2-4F23-8576-79ED86863872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3560B-8C0D-4477-8C16-722D8123D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1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Minion Pro" pitchFamily="18" charset="0"/>
              </a:rPr>
              <a:t>With an average 40\% of all physics baccalaureate degree recipients opting not to enter graduate school, it is a question worth considering for departments aiming to build robust programs that prepare students for a broad range of career paths. 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en-US" dirty="0">
                <a:latin typeface="Minion Pro" pitchFamily="18" charset="0"/>
              </a:rPr>
              <a:t>What if a student expresses a desire to enter the workforce upon completion of the bachelor's degree? </a:t>
            </a: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726212-A4F1-4C2F-8400-1F1154211E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Minion Pro" pitchFamily="18" charset="0"/>
              </a:rPr>
              <a:t>With an average 40\% of all physics baccalaureate degree recipients opting not to enter graduate school, it is a question worth considering for departments aiming to build robust programs that prepare students for a broad range of career paths. 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en-US" dirty="0">
                <a:latin typeface="Minion Pro" pitchFamily="18" charset="0"/>
              </a:rPr>
              <a:t>What if a student expresses a desire to enter the workforce upon completion of the bachelor's degree? </a:t>
            </a: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726212-A4F1-4C2F-8400-1F1154211E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1/18/2018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8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1/18/2018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8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1/18/2018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97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1/18/2018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58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1/18/2018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79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/>
                </a:solidFill>
              </a:rPr>
              <a:pPr/>
              <a:t>1/18/2018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64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/>
                </a:solidFill>
              </a:rPr>
              <a:pPr/>
              <a:t>1/18/2018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29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B43-0207-42E9-9E74-F31D263D4313}" type="datetimeFigureOut">
              <a:rPr lang="en-US" smtClean="0">
                <a:solidFill>
                  <a:prstClr val="white"/>
                </a:solidFill>
              </a:rPr>
              <a:pPr/>
              <a:t>1/18/2018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6653-175F-4B4B-837B-CC83B0A71B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99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B43-0207-42E9-9E74-F31D263D4313}" type="datetimeFigureOut">
              <a:rPr lang="en-US" smtClean="0">
                <a:solidFill>
                  <a:prstClr val="white"/>
                </a:solidFill>
              </a:rPr>
              <a:pPr/>
              <a:t>1/18/2018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6653-175F-4B4B-837B-CC83B0A71B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9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1/18/2018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6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B43-0207-42E9-9E74-F31D263D4313}" type="datetimeFigureOut">
              <a:rPr lang="en-US" smtClean="0">
                <a:solidFill>
                  <a:prstClr val="white"/>
                </a:solidFill>
              </a:rPr>
              <a:pPr/>
              <a:t>1/18/2018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6653-175F-4B4B-837B-CC83B0A71B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1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B43-0207-42E9-9E74-F31D263D4313}" type="datetimeFigureOut">
              <a:rPr lang="en-US" smtClean="0">
                <a:solidFill>
                  <a:prstClr val="white"/>
                </a:solidFill>
              </a:rPr>
              <a:pPr/>
              <a:t>1/18/2018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6653-175F-4B4B-837B-CC83B0A71B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9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B43-0207-42E9-9E74-F31D263D4313}" type="datetimeFigureOut">
              <a:rPr lang="en-US" smtClean="0">
                <a:solidFill>
                  <a:prstClr val="white"/>
                </a:solidFill>
              </a:rPr>
              <a:pPr/>
              <a:t>1/18/2018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6653-175F-4B4B-837B-CC83B0A71B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5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white"/>
                </a:solidFill>
              </a:rPr>
              <a:pPr/>
              <a:t>1/18/2018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0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7854125" y="6380479"/>
            <a:ext cx="112170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bailey@aps.org</a:t>
            </a:r>
          </a:p>
        </p:txBody>
      </p:sp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281796" y="6348598"/>
            <a:ext cx="19050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Crystal Bailey ©2016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American Physical Society</a:t>
            </a:r>
          </a:p>
        </p:txBody>
      </p:sp>
    </p:spTree>
    <p:extLst>
      <p:ext uri="{BB962C8B-B14F-4D97-AF65-F5344CB8AC3E}">
        <p14:creationId xmlns:p14="http://schemas.microsoft.com/office/powerpoint/2010/main" val="422620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B43-0207-42E9-9E74-F31D263D4313}" type="datetimeFigureOut">
              <a:rPr lang="en-US" smtClean="0">
                <a:solidFill>
                  <a:prstClr val="white"/>
                </a:solidFill>
              </a:rPr>
              <a:pPr/>
              <a:t>1/18/2018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6653-175F-4B4B-837B-CC83B0A71B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4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B43-0207-42E9-9E74-F31D263D4313}" type="datetimeFigureOut">
              <a:rPr lang="en-US" smtClean="0">
                <a:solidFill>
                  <a:prstClr val="white"/>
                </a:solidFill>
              </a:rPr>
              <a:pPr/>
              <a:t>1/18/2018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6653-175F-4B4B-837B-CC83B0A71B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6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1/18/2018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00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ience.oregonstate.edu/career/sp3" TargetMode="External"/><Relationship Id="rId13" Type="http://schemas.openxmlformats.org/officeDocument/2006/relationships/hyperlink" Target="http://physics.oregonstate.edu/~corinne/COURSES/ph199/Letters.pptx" TargetMode="External"/><Relationship Id="rId3" Type="http://schemas.openxmlformats.org/officeDocument/2006/relationships/hyperlink" Target="http://www.science.oregonstate.edu/node/108" TargetMode="External"/><Relationship Id="rId7" Type="http://schemas.openxmlformats.org/officeDocument/2006/relationships/hyperlink" Target="http://www.science.oregonstate.edu/SUREscience" TargetMode="External"/><Relationship Id="rId12" Type="http://schemas.openxmlformats.org/officeDocument/2006/relationships/hyperlink" Target="http://physics.oregonstate.edu/~corinne/COURSES/ph199/Timeline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ndergraduate.oregonstate.edu/research/ursa-engage" TargetMode="External"/><Relationship Id="rId11" Type="http://schemas.openxmlformats.org/officeDocument/2006/relationships/hyperlink" Target="http://physics.oregonstate.edu/~corinne/COURSES/ph199/essays.pdf" TargetMode="External"/><Relationship Id="rId5" Type="http://schemas.openxmlformats.org/officeDocument/2006/relationships/hyperlink" Target="https://www.spsnational.org/awards/scholarships" TargetMode="External"/><Relationship Id="rId10" Type="http://schemas.openxmlformats.org/officeDocument/2006/relationships/hyperlink" Target="http://physics.oregonstate.edu/~corinne/COURSES/ph199/references.pdf" TargetMode="External"/><Relationship Id="rId4" Type="http://schemas.openxmlformats.org/officeDocument/2006/relationships/hyperlink" Target="http://physics.oregonstate.edu/~corinne/COURSES/ph199/COSScholarship.docx" TargetMode="External"/><Relationship Id="rId9" Type="http://schemas.openxmlformats.org/officeDocument/2006/relationships/hyperlink" Target="http://physics.oregonstate.edu/~corinne/COURSES/ph199/Glossary.docx" TargetMode="External"/><Relationship Id="rId14" Type="http://schemas.openxmlformats.org/officeDocument/2006/relationships/hyperlink" Target="http://physics.oregonstate.edu/~corinne/COURSES/ph199/APSCareersWorkshop.ppt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ad.org/en/find-funding/undergraduate-opportunities/undergraduate-scholarship/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s://www.janelia.org/you-janelia/students-postdocs/undergraduate-scholars-progra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aticanobservatory.va/content/specolavaticana/en/summer-schools--voss-/voss2018.html" TargetMode="External"/><Relationship Id="rId5" Type="http://schemas.openxmlformats.org/officeDocument/2006/relationships/hyperlink" Target="https://www.weizmann.ac.il/feinberg/admissions/kupcinet-getz-international-summer-school/about-program-0" TargetMode="External"/><Relationship Id="rId4" Type="http://schemas.openxmlformats.org/officeDocument/2006/relationships/hyperlink" Target="http://science.energy.gov/wdts/suli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adschooltips.com/" TargetMode="External"/><Relationship Id="rId3" Type="http://schemas.openxmlformats.org/officeDocument/2006/relationships/hyperlink" Target="http://graduate-school.phds.org/" TargetMode="External"/><Relationship Id="rId7" Type="http://schemas.openxmlformats.org/officeDocument/2006/relationships/hyperlink" Target="http://www.princetonreview.com/grad/" TargetMode="External"/><Relationship Id="rId2" Type="http://schemas.openxmlformats.org/officeDocument/2006/relationships/hyperlink" Target="http://cosmicvariance.com/2005/12/20/unsolicited-advice-1-how-to-get-into-graduate-schoo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adschools.com/" TargetMode="External"/><Relationship Id="rId11" Type="http://schemas.openxmlformats.org/officeDocument/2006/relationships/hyperlink" Target="http://www.physicsgre.com/" TargetMode="External"/><Relationship Id="rId5" Type="http://schemas.openxmlformats.org/officeDocument/2006/relationships/hyperlink" Target="http://www.petersons.com/" TargetMode="External"/><Relationship Id="rId10" Type="http://schemas.openxmlformats.org/officeDocument/2006/relationships/hyperlink" Target="http://www.ets.org/gre/" TargetMode="External"/><Relationship Id="rId4" Type="http://schemas.openxmlformats.org/officeDocument/2006/relationships/hyperlink" Target="http://www.physlink.com/Education/GradAdvisor.cfm" TargetMode="External"/><Relationship Id="rId9" Type="http://schemas.openxmlformats.org/officeDocument/2006/relationships/hyperlink" Target="http://grad-schools.usnews.rankingsandreviews.com/usnews/edu/grad/rankings/rankindex_brief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sf.gov/crssprgm/reu/reu_search.cf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6658" y="3276600"/>
            <a:ext cx="532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prstClr val="white"/>
                </a:solidFill>
              </a:rPr>
              <a:t>PH199, Oregon State University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6241" y="967756"/>
            <a:ext cx="78915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chemeClr val="accent1"/>
                </a:solidFill>
              </a:rPr>
              <a:t>Physics: Preparing now for a prosperous future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4625" y="4765040"/>
            <a:ext cx="2071223" cy="1880237"/>
            <a:chOff x="173372" y="5195455"/>
            <a:chExt cx="1702609" cy="1593273"/>
          </a:xfrm>
        </p:grpSpPr>
        <p:sp>
          <p:nvSpPr>
            <p:cNvPr id="7" name="Oval 6"/>
            <p:cNvSpPr/>
            <p:nvPr/>
          </p:nvSpPr>
          <p:spPr>
            <a:xfrm>
              <a:off x="173372" y="5195455"/>
              <a:ext cx="1702609" cy="15932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635" y="5595186"/>
              <a:ext cx="960081" cy="793810"/>
            </a:xfrm>
            <a:prstGeom prst="rect">
              <a:avLst/>
            </a:prstGeom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normal arial"/>
              </a:rPr>
              <a:t>pagone@uchicago.edu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2099" y="3749377"/>
            <a:ext cx="54444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Agenda:</a:t>
            </a:r>
          </a:p>
          <a:p>
            <a:pPr marL="342900" indent="-342900">
              <a:buAutoNum type="arabicParenR"/>
            </a:pPr>
            <a:r>
              <a:rPr lang="en-US" dirty="0"/>
              <a:t>Get your name badges now.</a:t>
            </a:r>
          </a:p>
          <a:p>
            <a:pPr marL="342900" indent="-342900">
              <a:buAutoNum type="arabicParenR"/>
            </a:pPr>
            <a:r>
              <a:rPr lang="en-US" dirty="0"/>
              <a:t>Intro to Scholarships &amp; Research in Physics.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Some career-focused statistics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External research and scholarships</a:t>
            </a:r>
          </a:p>
          <a:p>
            <a:pPr marL="0" lvl="1"/>
            <a:r>
              <a:rPr lang="en-US" dirty="0"/>
              <a:t>3)  Guest:  Claire Wu, </a:t>
            </a:r>
            <a:r>
              <a:rPr lang="en-US" dirty="0" err="1"/>
              <a:t>CoS</a:t>
            </a:r>
            <a:r>
              <a:rPr lang="en-US" dirty="0"/>
              <a:t> Career Development Services</a:t>
            </a:r>
            <a:br>
              <a:rPr lang="en-US" dirty="0"/>
            </a:br>
            <a:r>
              <a:rPr lang="en-US" b="1" i="1" dirty="0"/>
              <a:t>	Full work class workshop!</a:t>
            </a:r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742950" lvl="1" indent="-285750">
              <a:buFontTx/>
              <a:buChar char="-"/>
            </a:pPr>
            <a:endParaRPr lang="en-US" dirty="0"/>
          </a:p>
        </p:txBody>
      </p:sp>
      <p:pic>
        <p:nvPicPr>
          <p:cNvPr id="9" name="Picture 2" descr="http://physics.oregonstate.edu/energetics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463" y="5803967"/>
            <a:ext cx="3291537" cy="105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535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28816"/>
            <a:ext cx="4114800" cy="329184"/>
          </a:xfrm>
        </p:spPr>
        <p:txBody>
          <a:bodyPr/>
          <a:lstStyle/>
          <a:p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© 2015 Toni Sauncy - AIP Career Pathways Project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SCHOLARSHIP ADVICE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1904" y="1828800"/>
            <a:ext cx="66273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 Webpage:</a:t>
            </a:r>
          </a:p>
          <a:p>
            <a:pPr algn="ctr"/>
            <a:r>
              <a:rPr lang="en-US" b="1" dirty="0"/>
              <a:t>Week 2 Links: Applications Applying for Scholarships/Internships/Jobs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hlinkClick r:id="rId3"/>
              </a:rPr>
              <a:t>COS Scholarships </a:t>
            </a:r>
            <a:br>
              <a:rPr lang="en-US" dirty="0"/>
            </a:br>
            <a:r>
              <a:rPr lang="en-US" dirty="0">
                <a:hlinkClick r:id="rId4"/>
              </a:rPr>
              <a:t>COS Scholarship Advice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hlinkClick r:id="rId5"/>
              </a:rPr>
              <a:t>SPS National Scholarships </a:t>
            </a:r>
            <a:br>
              <a:rPr lang="en-US" dirty="0"/>
            </a:br>
            <a:r>
              <a:rPr lang="en-US" dirty="0">
                <a:hlinkClick r:id="rId6"/>
              </a:rPr>
              <a:t>URSA Engage </a:t>
            </a:r>
            <a:br>
              <a:rPr lang="en-US" dirty="0"/>
            </a:br>
            <a:r>
              <a:rPr lang="en-US" dirty="0">
                <a:hlinkClick r:id="rId7"/>
              </a:rPr>
              <a:t>SURE Science mid-March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hlinkClick r:id="rId8"/>
              </a:rPr>
              <a:t>Science Professional Pursuits Program </a:t>
            </a:r>
            <a:br>
              <a:rPr lang="en-US" dirty="0"/>
            </a:br>
            <a:r>
              <a:rPr lang="en-US" dirty="0">
                <a:hlinkClick r:id="rId9"/>
              </a:rPr>
              <a:t>Glossary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hlinkClick r:id="rId10"/>
              </a:rPr>
              <a:t>Letters of Recommendation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hlinkClick r:id="rId11"/>
              </a:rPr>
              <a:t>Personal Essays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hlinkClick r:id="rId12"/>
              </a:rPr>
              <a:t>Timeline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hlinkClick r:id="rId13"/>
              </a:rPr>
              <a:t>Letters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hlinkClick r:id="rId14"/>
              </a:rPr>
              <a:t>APS Jobs </a:t>
            </a:r>
            <a:r>
              <a:rPr lang="en-US" dirty="0" err="1">
                <a:hlinkClick r:id="rId14"/>
              </a:rPr>
              <a:t>Powerpoint</a:t>
            </a:r>
            <a:r>
              <a:rPr lang="en-US" dirty="0"/>
              <a:t> [Physics Internal Link &amp; Document Provided by Courtesy from Prof. Corinne Manogue] </a:t>
            </a:r>
          </a:p>
        </p:txBody>
      </p:sp>
    </p:spTree>
    <p:extLst>
      <p:ext uri="{BB962C8B-B14F-4D97-AF65-F5344CB8AC3E}">
        <p14:creationId xmlns:p14="http://schemas.microsoft.com/office/powerpoint/2010/main" val="39240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89" y="81094"/>
            <a:ext cx="7772400" cy="1456267"/>
          </a:xfrm>
        </p:spPr>
        <p:txBody>
          <a:bodyPr/>
          <a:lstStyle/>
          <a:p>
            <a:pPr algn="ctr"/>
            <a:r>
              <a:rPr lang="en-US" dirty="0"/>
              <a:t>Other Smaller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591" y="1168945"/>
            <a:ext cx="8384796" cy="43342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HHMI </a:t>
            </a:r>
            <a:r>
              <a:rPr lang="en-US" dirty="0" err="1"/>
              <a:t>Janelia</a:t>
            </a:r>
            <a:r>
              <a:rPr lang="en-US" dirty="0"/>
              <a:t> Farms is a very elite summer program </a:t>
            </a:r>
            <a:br>
              <a:rPr lang="en-US" dirty="0"/>
            </a:br>
            <a:r>
              <a:rPr lang="en-US" dirty="0"/>
              <a:t>(they like physicists</a:t>
            </a:r>
            <a:r>
              <a:rPr lang="en-US" u="sng" dirty="0">
                <a:hlinkClick r:id="rId2"/>
              </a:rPr>
              <a:t>https://www.janelia.org/you-janelia/students-postdocs/undergraduate-scholars-program</a:t>
            </a:r>
            <a:r>
              <a:rPr lang="en-US" dirty="0"/>
              <a:t> </a:t>
            </a:r>
          </a:p>
          <a:p>
            <a:r>
              <a:rPr lang="en-US" dirty="0"/>
              <a:t>DAAD:  Research exchange in Germany </a:t>
            </a:r>
            <a:br>
              <a:rPr lang="en-US" dirty="0"/>
            </a:br>
            <a:r>
              <a:rPr lang="en-US" dirty="0">
                <a:hlinkClick r:id="rId3"/>
              </a:rPr>
              <a:t>https://www.daad.org/en/find-funding/undergraduate-opportunities/undergraduate-scholarship/</a:t>
            </a:r>
            <a:r>
              <a:rPr lang="en-US" dirty="0"/>
              <a:t> </a:t>
            </a:r>
          </a:p>
          <a:p>
            <a:r>
              <a:rPr lang="en-US" dirty="0"/>
              <a:t>Don’t forget about DOE’s Undergraduate program at National Labs </a:t>
            </a:r>
            <a:r>
              <a:rPr lang="en-US" u="sng" dirty="0">
                <a:hlinkClick r:id="rId4"/>
              </a:rPr>
              <a:t>http://science.energy.gov/wdts/suli/</a:t>
            </a:r>
            <a:r>
              <a:rPr lang="en-US" dirty="0"/>
              <a:t> </a:t>
            </a:r>
          </a:p>
          <a:p>
            <a:r>
              <a:rPr lang="en-US" dirty="0"/>
              <a:t>Research in Israel, Weizmann Institute Summer School </a:t>
            </a:r>
            <a:br>
              <a:rPr lang="en-US" dirty="0"/>
            </a:br>
            <a:r>
              <a:rPr lang="en-US" dirty="0">
                <a:hlinkClick r:id="rId5"/>
              </a:rPr>
              <a:t>https://www.weizmann.ac.il/feinberg/admissions/kupcinet-getz-international-summer-school/about-program-0</a:t>
            </a:r>
            <a:r>
              <a:rPr lang="en-US" dirty="0"/>
              <a:t> </a:t>
            </a:r>
          </a:p>
          <a:p>
            <a:r>
              <a:rPr lang="en-US" dirty="0"/>
              <a:t>Astrophysics:  spend the summer at the Vatican Observatory with the Pope</a:t>
            </a:r>
            <a:br>
              <a:rPr lang="en-US" dirty="0"/>
            </a:br>
            <a:r>
              <a:rPr lang="en-US" dirty="0">
                <a:hlinkClick r:id="rId6"/>
              </a:rPr>
              <a:t>http://www.vaticanobservatory.va/content/specolavaticana/en/summer-schools--voss-/voss2018.html</a:t>
            </a:r>
            <a:r>
              <a:rPr lang="en-US" dirty="0"/>
              <a:t> </a:t>
            </a:r>
          </a:p>
        </p:txBody>
      </p:sp>
      <p:pic>
        <p:nvPicPr>
          <p:cNvPr id="1026" name="Picture 2" descr="Image result for VOSS pop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" t="50000" r="9800" b="16534"/>
          <a:stretch/>
        </p:blipFill>
        <p:spPr bwMode="auto">
          <a:xfrm>
            <a:off x="4441296" y="5587068"/>
            <a:ext cx="4702704" cy="127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871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  <a:solidFill>
            <a:schemeClr val="tx1">
              <a:alpha val="50195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800">
                <a:solidFill>
                  <a:schemeClr val="bg1"/>
                </a:solidFill>
              </a:rPr>
              <a:t>Resource Links: Take with a tsp of salt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4312" y="1672284"/>
            <a:ext cx="7772400" cy="4787238"/>
          </a:xfrm>
          <a:solidFill>
            <a:schemeClr val="tx1">
              <a:alpha val="39999"/>
            </a:schemeClr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bg1"/>
                </a:solidFill>
              </a:rPr>
              <a:t>Advice on admissions, selections, and graduate life: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bg1"/>
                </a:solidFill>
                <a:hlinkClick r:id="rId2"/>
              </a:rPr>
              <a:t>http://cosmicvariance.com/2005/12/20/unsolicited-advice-1-how-to-get-into-graduate-school/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bg1"/>
                </a:solidFill>
                <a:hlinkClick r:id="rId3"/>
              </a:rPr>
              <a:t>http://graduate-school.phds.org/</a:t>
            </a:r>
            <a:r>
              <a:rPr lang="en-US" altLang="en-US" sz="16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bg1"/>
                </a:solidFill>
                <a:hlinkClick r:id="rId3"/>
              </a:rPr>
              <a:t>http://www.cs.unc.edu/~azuma/hitch4.html 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bg1"/>
                </a:solidFill>
                <a:hlinkClick r:id="rId4"/>
              </a:rPr>
              <a:t>http://www.physlink.com/Education/GradAdvisor.cfm 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bg1"/>
                </a:solidFill>
              </a:rPr>
              <a:t>Graduate program rankings: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bg1"/>
                </a:solidFill>
                <a:hlinkClick r:id="rId5"/>
              </a:rPr>
              <a:t>http://www.petersons.com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bg1"/>
                </a:solidFill>
                <a:hlinkClick r:id="rId6"/>
              </a:rPr>
              <a:t>http://www.gradschools.com/ 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bg1"/>
                </a:solidFill>
                <a:hlinkClick r:id="rId7"/>
              </a:rPr>
              <a:t>http://www.princetonreview.com/grad/ 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bg1"/>
                </a:solidFill>
                <a:hlinkClick r:id="rId8"/>
              </a:rPr>
              <a:t>http://www.gradschooltips.com/ 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bg1"/>
                </a:solidFill>
                <a:hlinkClick r:id="rId9"/>
              </a:rPr>
              <a:t>http://grad-schools.usnews.rankingsandreviews.com/usnews/edu/grad/rankings/rankindex_brief.php 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bg1"/>
                </a:solidFill>
              </a:rPr>
              <a:t>GRE information: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hlinkClick r:id="rId10"/>
              </a:rPr>
              <a:t>www.ets.org/</a:t>
            </a:r>
            <a:r>
              <a:rPr lang="en-US" altLang="en-US" sz="1600" b="1" dirty="0">
                <a:hlinkClick r:id="rId10"/>
              </a:rPr>
              <a:t>gre</a:t>
            </a:r>
            <a:r>
              <a:rPr lang="en-US" altLang="en-US" sz="1600" dirty="0">
                <a:hlinkClick r:id="rId10"/>
              </a:rPr>
              <a:t>/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bg1"/>
                </a:solidFill>
                <a:hlinkClick r:id="rId11"/>
              </a:rPr>
              <a:t>http://www.physicsgre.com/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3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  <a:solidFill>
            <a:schemeClr val="tx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What is a REU?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2068"/>
            <a:ext cx="7772400" cy="4359400"/>
          </a:xfrm>
          <a:solidFill>
            <a:schemeClr val="tx1">
              <a:alpha val="39999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Research Experiences for Undergrads (REU)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Funded by National Science Foundation (NSF)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Only available to citizens/nationals of USA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Cutting edge summer research at universities and institutes– often ~ 10 students per program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Many, many fields of research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Housing and modest stipend provided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Acceptance can be competitive</a:t>
            </a:r>
          </a:p>
        </p:txBody>
      </p:sp>
    </p:spTree>
    <p:extLst>
      <p:ext uri="{BB962C8B-B14F-4D97-AF65-F5344CB8AC3E}">
        <p14:creationId xmlns:p14="http://schemas.microsoft.com/office/powerpoint/2010/main" val="2680843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91423" y="296411"/>
            <a:ext cx="8229600" cy="1139825"/>
          </a:xfrm>
          <a:solidFill>
            <a:schemeClr val="tx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What kinds of REU’s are there?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2068"/>
            <a:ext cx="7772400" cy="4384567"/>
          </a:xfrm>
          <a:solidFill>
            <a:schemeClr val="tx1">
              <a:alpha val="39999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Dozens of fields, 100’s of individual programs and universities, every state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See NSF site:  </a:t>
            </a:r>
            <a:r>
              <a:rPr lang="en-US" altLang="en-US" sz="2400" dirty="0">
                <a:solidFill>
                  <a:schemeClr val="bg1"/>
                </a:solidFill>
                <a:hlinkClick r:id="rId2"/>
              </a:rPr>
              <a:t>http://www.nsf.gov/crssprgm/reu/reu_search.cfm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Lots and lots of areas in pure physics, but don’t constrain yourself!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Physics qualifies you to do more than you might imagine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Go for what you find interesting in a place you would like to be for the summer</a:t>
            </a:r>
          </a:p>
        </p:txBody>
      </p:sp>
    </p:spTree>
    <p:extLst>
      <p:ext uri="{BB962C8B-B14F-4D97-AF65-F5344CB8AC3E}">
        <p14:creationId xmlns:p14="http://schemas.microsoft.com/office/powerpoint/2010/main" val="343397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319" y="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/>
              <a:t>Data. How many?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89" y="1600200"/>
            <a:ext cx="3155991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Physics bachelor’s degree production is on the rise.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28816"/>
            <a:ext cx="4114800" cy="329184"/>
          </a:xfrm>
        </p:spPr>
        <p:txBody>
          <a:bodyPr/>
          <a:lstStyle/>
          <a:p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© 2015 Toni Sauncy - AIP Career Pathways Project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7"/>
          <a:stretch/>
        </p:blipFill>
        <p:spPr bwMode="auto">
          <a:xfrm>
            <a:off x="3657995" y="1355834"/>
            <a:ext cx="4958333" cy="4512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41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The “typical” physics major - 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87680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3600" dirty="0">
                <a:latin typeface="Georgia" panose="02040502050405020303" pitchFamily="18" charset="0"/>
              </a:rPr>
              <a:t>Among those who earn physics bachelor’s degrees</a:t>
            </a:r>
          </a:p>
          <a:p>
            <a:pPr lvl="1" fontAlgn="base"/>
            <a:r>
              <a:rPr lang="en-US" sz="3200" dirty="0"/>
              <a:t>~3/4 have research experience!!!</a:t>
            </a:r>
          </a:p>
          <a:p>
            <a:pPr lvl="1" fontAlgn="base"/>
            <a:r>
              <a:rPr lang="en-US" sz="3200" baseline="30000" dirty="0"/>
              <a:t> </a:t>
            </a:r>
            <a:r>
              <a:rPr lang="en-US" sz="3200" dirty="0"/>
              <a:t>~1/3 graduate with a double major, many in math.</a:t>
            </a:r>
          </a:p>
          <a:p>
            <a:pPr lvl="1" fontAlgn="base"/>
            <a:r>
              <a:rPr lang="en-US" sz="3200" dirty="0"/>
              <a:t>1/10 started at a two-year colleges.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28816"/>
            <a:ext cx="4114800" cy="329184"/>
          </a:xfrm>
        </p:spPr>
        <p:txBody>
          <a:bodyPr/>
          <a:lstStyle/>
          <a:p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© 2015 Toni Sauncy - AIP Career Pathways Project</a:t>
            </a:r>
          </a:p>
        </p:txBody>
      </p:sp>
    </p:spTree>
    <p:extLst>
      <p:ext uri="{BB962C8B-B14F-4D97-AF65-F5344CB8AC3E}">
        <p14:creationId xmlns:p14="http://schemas.microsoft.com/office/powerpoint/2010/main" val="1881166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22228" y="-187353"/>
            <a:ext cx="7772400" cy="1456267"/>
          </a:xfrm>
        </p:spPr>
        <p:txBody>
          <a:bodyPr/>
          <a:lstStyle/>
          <a:p>
            <a:r>
              <a:rPr lang="en-US" sz="3600" dirty="0"/>
              <a:t>One year </a:t>
            </a:r>
            <a:r>
              <a:rPr lang="en-US" sz="3600" dirty="0" err="1"/>
              <a:t>lAter</a:t>
            </a:r>
            <a:endParaRPr lang="en-US" sz="36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 t="13541" r="2966"/>
          <a:stretch/>
        </p:blipFill>
        <p:spPr bwMode="auto">
          <a:xfrm>
            <a:off x="1833034" y="1332379"/>
            <a:ext cx="5174789" cy="5175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28816"/>
            <a:ext cx="4114800" cy="329184"/>
          </a:xfrm>
        </p:spPr>
        <p:txBody>
          <a:bodyPr/>
          <a:lstStyle/>
          <a:p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© 2015 Toni Sauncy - AIP Career Pathways Project</a:t>
            </a:r>
          </a:p>
        </p:txBody>
      </p:sp>
    </p:spTree>
    <p:extLst>
      <p:ext uri="{BB962C8B-B14F-4D97-AF65-F5344CB8AC3E}">
        <p14:creationId xmlns:p14="http://schemas.microsoft.com/office/powerpoint/2010/main" val="171178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01" y="381000"/>
            <a:ext cx="8229600" cy="990600"/>
          </a:xfrm>
        </p:spPr>
        <p:txBody>
          <a:bodyPr/>
          <a:lstStyle/>
          <a:p>
            <a:r>
              <a:rPr lang="en-US" dirty="0"/>
              <a:t>What about a PhD?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00051" y="2286000"/>
            <a:ext cx="4015349" cy="4445876"/>
            <a:chOff x="4766048" y="1671144"/>
            <a:chExt cx="4015349" cy="444587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46"/>
            <a:stretch/>
          </p:blipFill>
          <p:spPr bwMode="auto">
            <a:xfrm>
              <a:off x="4766048" y="1671144"/>
              <a:ext cx="4015349" cy="44458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107889" y="2256800"/>
              <a:ext cx="14706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Cambria" panose="02040503050406030204" pitchFamily="18" charset="0"/>
                </a:rPr>
                <a:t>October 2009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3" y="1219200"/>
            <a:ext cx="4349145" cy="3977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28816"/>
            <a:ext cx="4114800" cy="329184"/>
          </a:xfrm>
        </p:spPr>
        <p:txBody>
          <a:bodyPr/>
          <a:lstStyle/>
          <a:p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© 2015 Toni Sauncy - AIP Career Pathways Project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22628" y="855677"/>
            <a:ext cx="281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So up to 1 in 10 PhD graduates will become a physics professor at</a:t>
            </a:r>
            <a:br>
              <a:rPr lang="en-US" b="1" i="1" dirty="0"/>
            </a:br>
            <a:r>
              <a:rPr lang="en-US" b="1" i="1" dirty="0"/>
              <a:t>research university. </a:t>
            </a:r>
          </a:p>
        </p:txBody>
      </p:sp>
    </p:spTree>
    <p:extLst>
      <p:ext uri="{BB962C8B-B14F-4D97-AF65-F5344CB8AC3E}">
        <p14:creationId xmlns:p14="http://schemas.microsoft.com/office/powerpoint/2010/main" val="354713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65" y="0"/>
            <a:ext cx="6155273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H="1">
            <a:off x="6654793" y="2955273"/>
            <a:ext cx="1503335" cy="774916"/>
          </a:xfrm>
          <a:prstGeom prst="rightArrow">
            <a:avLst/>
          </a:prstGeom>
          <a:solidFill>
            <a:srgbClr val="009A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39463" y="3158065"/>
            <a:ext cx="1464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Let’s zoom in</a:t>
            </a:r>
          </a:p>
        </p:txBody>
      </p:sp>
    </p:spTree>
    <p:extLst>
      <p:ext uri="{BB962C8B-B14F-4D97-AF65-F5344CB8AC3E}">
        <p14:creationId xmlns:p14="http://schemas.microsoft.com/office/powerpoint/2010/main" val="171406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43" r="2678"/>
          <a:stretch/>
        </p:blipFill>
        <p:spPr bwMode="auto">
          <a:xfrm flipH="1">
            <a:off x="4572000" y="2752499"/>
            <a:ext cx="4659630" cy="411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776316" y="443767"/>
            <a:ext cx="5377736" cy="98930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dirty="0"/>
              <a:t>Students should be equipped for the path they choose when they complete their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/>
              <a:t>bachelor’s degree. Any path!</a:t>
            </a:r>
          </a:p>
        </p:txBody>
      </p:sp>
      <p:sp>
        <p:nvSpPr>
          <p:cNvPr id="6" name="Rounded Rectangle 5"/>
          <p:cNvSpPr/>
          <p:nvPr/>
        </p:nvSpPr>
        <p:spPr>
          <a:xfrm rot="19925787">
            <a:off x="3037186" y="3865843"/>
            <a:ext cx="2349263" cy="71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Teaching K-12</a:t>
            </a:r>
          </a:p>
        </p:txBody>
      </p:sp>
      <p:sp>
        <p:nvSpPr>
          <p:cNvPr id="7" name="Rounded Rectangle 6"/>
          <p:cNvSpPr/>
          <p:nvPr/>
        </p:nvSpPr>
        <p:spPr>
          <a:xfrm rot="20768703">
            <a:off x="3093981" y="1841069"/>
            <a:ext cx="2971800" cy="109830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Workforce </a:t>
            </a:r>
            <a:br>
              <a:rPr lang="en-US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(STEM, non-STEM)</a:t>
            </a:r>
          </a:p>
        </p:txBody>
      </p:sp>
      <p:sp>
        <p:nvSpPr>
          <p:cNvPr id="8" name="Rounded Rectangle 7"/>
          <p:cNvSpPr/>
          <p:nvPr/>
        </p:nvSpPr>
        <p:spPr>
          <a:xfrm rot="995317">
            <a:off x="6495783" y="1778293"/>
            <a:ext cx="2596790" cy="122385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Grad School</a:t>
            </a:r>
          </a:p>
          <a:p>
            <a:pPr algn="ctr"/>
            <a:r>
              <a:rPr lang="en-US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(Physics &amp; other)</a:t>
            </a:r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0" y="0"/>
            <a:ext cx="3962400" cy="362712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AAPT-APS Physics Chairs Conference 2016</a:t>
            </a:r>
          </a:p>
        </p:txBody>
      </p:sp>
    </p:spTree>
    <p:extLst>
      <p:ext uri="{BB962C8B-B14F-4D97-AF65-F5344CB8AC3E}">
        <p14:creationId xmlns:p14="http://schemas.microsoft.com/office/powerpoint/2010/main" val="386988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</TotalTime>
  <Words>654</Words>
  <Application>Microsoft Office PowerPoint</Application>
  <PresentationFormat>On-screen Show (4:3)</PresentationFormat>
  <Paragraphs>80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Georgia</vt:lpstr>
      <vt:lpstr>Minion Pro</vt:lpstr>
      <vt:lpstr>normal arial</vt:lpstr>
      <vt:lpstr>Symbol</vt:lpstr>
      <vt:lpstr>Wingdings</vt:lpstr>
      <vt:lpstr>1_Celestial</vt:lpstr>
      <vt:lpstr>PowerPoint Presentation</vt:lpstr>
      <vt:lpstr>What is a REU? </vt:lpstr>
      <vt:lpstr>What kinds of REU’s are there? </vt:lpstr>
      <vt:lpstr>Data. How many?</vt:lpstr>
      <vt:lpstr>The “typical” physics major - STATS</vt:lpstr>
      <vt:lpstr>One year lAter</vt:lpstr>
      <vt:lpstr>What about a PhD?</vt:lpstr>
      <vt:lpstr>PowerPoint Presentation</vt:lpstr>
      <vt:lpstr>PowerPoint Presentation</vt:lpstr>
      <vt:lpstr>SCHOLARSHIP ADVICE</vt:lpstr>
      <vt:lpstr>Other Smaller Programs</vt:lpstr>
      <vt:lpstr>Resource Links: Take with a tsp of salt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Bailey</dc:creator>
  <cp:lastModifiedBy>Graham, Matthew</cp:lastModifiedBy>
  <cp:revision>14</cp:revision>
  <dcterms:created xsi:type="dcterms:W3CDTF">2016-01-13T19:09:15Z</dcterms:created>
  <dcterms:modified xsi:type="dcterms:W3CDTF">2018-01-19T00:27:17Z</dcterms:modified>
</cp:coreProperties>
</file>