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0" r:id="rId3"/>
    <p:sldId id="261" r:id="rId4"/>
    <p:sldId id="289" r:id="rId5"/>
    <p:sldId id="264" r:id="rId6"/>
    <p:sldId id="287" r:id="rId7"/>
    <p:sldId id="290" r:id="rId8"/>
    <p:sldId id="288" r:id="rId9"/>
    <p:sldId id="294" r:id="rId10"/>
    <p:sldId id="318" r:id="rId11"/>
    <p:sldId id="297" r:id="rId12"/>
    <p:sldId id="296" r:id="rId13"/>
    <p:sldId id="308" r:id="rId14"/>
    <p:sldId id="298" r:id="rId15"/>
    <p:sldId id="286" r:id="rId16"/>
    <p:sldId id="317" r:id="rId17"/>
    <p:sldId id="304" r:id="rId18"/>
    <p:sldId id="299" r:id="rId19"/>
    <p:sldId id="272" r:id="rId20"/>
    <p:sldId id="301" r:id="rId21"/>
    <p:sldId id="293" r:id="rId22"/>
    <p:sldId id="314" r:id="rId23"/>
    <p:sldId id="322" r:id="rId24"/>
    <p:sldId id="319" r:id="rId25"/>
    <p:sldId id="321" r:id="rId26"/>
    <p:sldId id="312" r:id="rId27"/>
    <p:sldId id="311" r:id="rId28"/>
    <p:sldId id="315" r:id="rId29"/>
    <p:sldId id="273" r:id="rId30"/>
    <p:sldId id="303" r:id="rId31"/>
    <p:sldId id="310" r:id="rId32"/>
    <p:sldId id="306" r:id="rId33"/>
    <p:sldId id="324" r:id="rId34"/>
    <p:sldId id="265" r:id="rId35"/>
    <p:sldId id="275" r:id="rId36"/>
    <p:sldId id="325" r:id="rId37"/>
    <p:sldId id="313" r:id="rId38"/>
    <p:sldId id="276" r:id="rId39"/>
    <p:sldId id="305" r:id="rId40"/>
    <p:sldId id="281" r:id="rId41"/>
    <p:sldId id="323" r:id="rId42"/>
    <p:sldId id="292" r:id="rId43"/>
    <p:sldId id="291" r:id="rId44"/>
  </p:sldIdLst>
  <p:sldSz cx="9144000" cy="6858000" type="screen4x3"/>
  <p:notesSz cx="6858000" cy="9144000"/>
  <p:defaultTex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1pPr>
    <a:lvl2pPr marL="0" marR="0" indent="160729"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2pPr>
    <a:lvl3pPr marL="0" marR="0" indent="321457"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3pPr>
    <a:lvl4pPr marL="0" marR="0" indent="482186"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4pPr>
    <a:lvl5pPr marL="0" marR="0" indent="642915"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5pPr>
    <a:lvl6pPr marL="0" marR="0" indent="803643"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6pPr>
    <a:lvl7pPr marL="0" marR="0" indent="964372"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7pPr>
    <a:lvl8pPr marL="0" marR="0" indent="1125101"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8pPr>
    <a:lvl9pPr marL="0" marR="0" indent="1285829"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600"/>
    <a:srgbClr val="FF9966"/>
    <a:srgbClr val="FF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631"/>
  </p:normalViewPr>
  <p:slideViewPr>
    <p:cSldViewPr snapToGrid="0" snapToObjects="1">
      <p:cViewPr varScale="1">
        <p:scale>
          <a:sx n="91" d="100"/>
          <a:sy n="91" d="100"/>
        </p:scale>
        <p:origin x="1210" y="53"/>
      </p:cViewPr>
      <p:guideLst/>
    </p:cSldViewPr>
  </p:slideViewPr>
  <p:notesTextViewPr>
    <p:cViewPr>
      <p:scale>
        <a:sx n="1" d="1"/>
        <a:sy n="1" d="1"/>
      </p:scale>
      <p:origin x="0" y="0"/>
    </p:cViewPr>
  </p:notesTextViewPr>
  <p:sorterViewPr>
    <p:cViewPr varScale="1">
      <p:scale>
        <a:sx n="100" d="100"/>
        <a:sy n="100" d="100"/>
      </p:scale>
      <p:origin x="0" y="-82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81717605"/>
      </p:ext>
    </p:extLst>
  </p:cSld>
  <p:clrMap bg1="lt1" tx1="dk1" bg2="lt2" tx2="dk2" accent1="accent1" accent2="accent2" accent3="accent3" accent4="accent4" accent5="accent5" accent6="accent6" hlink="hlink" folHlink="folHlink"/>
  <p:notesStyle>
    <a:lvl1pPr defTabSz="321457" latinLnBrk="0">
      <a:lnSpc>
        <a:spcPct val="117999"/>
      </a:lnSpc>
      <a:defRPr sz="1547">
        <a:latin typeface="Helvetica Neue"/>
        <a:ea typeface="Helvetica Neue"/>
        <a:cs typeface="Helvetica Neue"/>
        <a:sym typeface="Helvetica Neue"/>
      </a:defRPr>
    </a:lvl1pPr>
    <a:lvl2pPr indent="160729" defTabSz="321457" latinLnBrk="0">
      <a:lnSpc>
        <a:spcPct val="117999"/>
      </a:lnSpc>
      <a:defRPr sz="1547">
        <a:latin typeface="Helvetica Neue"/>
        <a:ea typeface="Helvetica Neue"/>
        <a:cs typeface="Helvetica Neue"/>
        <a:sym typeface="Helvetica Neue"/>
      </a:defRPr>
    </a:lvl2pPr>
    <a:lvl3pPr indent="321457" defTabSz="321457" latinLnBrk="0">
      <a:lnSpc>
        <a:spcPct val="117999"/>
      </a:lnSpc>
      <a:defRPr sz="1547">
        <a:latin typeface="Helvetica Neue"/>
        <a:ea typeface="Helvetica Neue"/>
        <a:cs typeface="Helvetica Neue"/>
        <a:sym typeface="Helvetica Neue"/>
      </a:defRPr>
    </a:lvl3pPr>
    <a:lvl4pPr indent="482186" defTabSz="321457" latinLnBrk="0">
      <a:lnSpc>
        <a:spcPct val="117999"/>
      </a:lnSpc>
      <a:defRPr sz="1547">
        <a:latin typeface="Helvetica Neue"/>
        <a:ea typeface="Helvetica Neue"/>
        <a:cs typeface="Helvetica Neue"/>
        <a:sym typeface="Helvetica Neue"/>
      </a:defRPr>
    </a:lvl4pPr>
    <a:lvl5pPr indent="642915" defTabSz="321457" latinLnBrk="0">
      <a:lnSpc>
        <a:spcPct val="117999"/>
      </a:lnSpc>
      <a:defRPr sz="1547">
        <a:latin typeface="Helvetica Neue"/>
        <a:ea typeface="Helvetica Neue"/>
        <a:cs typeface="Helvetica Neue"/>
        <a:sym typeface="Helvetica Neue"/>
      </a:defRPr>
    </a:lvl5pPr>
    <a:lvl6pPr indent="803643" defTabSz="321457" latinLnBrk="0">
      <a:lnSpc>
        <a:spcPct val="117999"/>
      </a:lnSpc>
      <a:defRPr sz="1547">
        <a:latin typeface="Helvetica Neue"/>
        <a:ea typeface="Helvetica Neue"/>
        <a:cs typeface="Helvetica Neue"/>
        <a:sym typeface="Helvetica Neue"/>
      </a:defRPr>
    </a:lvl6pPr>
    <a:lvl7pPr indent="964372" defTabSz="321457" latinLnBrk="0">
      <a:lnSpc>
        <a:spcPct val="117999"/>
      </a:lnSpc>
      <a:defRPr sz="1547">
        <a:latin typeface="Helvetica Neue"/>
        <a:ea typeface="Helvetica Neue"/>
        <a:cs typeface="Helvetica Neue"/>
        <a:sym typeface="Helvetica Neue"/>
      </a:defRPr>
    </a:lvl7pPr>
    <a:lvl8pPr indent="1125101" defTabSz="321457" latinLnBrk="0">
      <a:lnSpc>
        <a:spcPct val="117999"/>
      </a:lnSpc>
      <a:defRPr sz="1547">
        <a:latin typeface="Helvetica Neue"/>
        <a:ea typeface="Helvetica Neue"/>
        <a:cs typeface="Helvetica Neue"/>
        <a:sym typeface="Helvetica Neue"/>
      </a:defRPr>
    </a:lvl8pPr>
    <a:lvl9pPr indent="1285829" defTabSz="321457" latinLnBrk="0">
      <a:lnSpc>
        <a:spcPct val="117999"/>
      </a:lnSpc>
      <a:defRPr sz="1547">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4144963" y="9121775"/>
            <a:ext cx="3170237"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A886A9-169A-4CCE-A3C3-C06F4F6416B8}" type="slidenum">
              <a:rPr lang="en-US" altLang="en-US" sz="1300" smtClean="0"/>
              <a:pPr>
                <a:spcBef>
                  <a:spcPct val="0"/>
                </a:spcBef>
              </a:pPr>
              <a:t>2</a:t>
            </a:fld>
            <a:endParaRPr lang="en-US" altLang="en-US" sz="1300" smtClean="0"/>
          </a:p>
        </p:txBody>
      </p:sp>
      <p:sp>
        <p:nvSpPr>
          <p:cNvPr id="6147" name="Rectangle 2"/>
          <p:cNvSpPr>
            <a:spLocks noGrp="1" noRot="1" noChangeAspect="1" noChangeArrowheads="1" noTextEdit="1"/>
          </p:cNvSpPr>
          <p:nvPr>
            <p:ph type="sldImg"/>
          </p:nvPr>
        </p:nvSpPr>
        <p:spPr>
          <a:xfrm>
            <a:off x="1258888" y="720725"/>
            <a:ext cx="4800600" cy="3600450"/>
          </a:xfrm>
          <a:ln/>
        </p:spPr>
      </p:sp>
      <p:sp>
        <p:nvSpPr>
          <p:cNvPr id="6148" name="Rectangle 3"/>
          <p:cNvSpPr>
            <a:spLocks noGrp="1" noChangeArrowheads="1"/>
          </p:cNvSpPr>
          <p:nvPr>
            <p:ph type="body" idx="1"/>
          </p:nvPr>
        </p:nvSpPr>
        <p:spPr>
          <a:xfrm>
            <a:off x="974725" y="4479925"/>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p>
            <a:pPr algn="ctr"/>
            <a:r>
              <a:rPr lang="en-US" altLang="en-US" b="1" smtClean="0"/>
              <a:t>Acknowledgements</a:t>
            </a:r>
          </a:p>
          <a:p>
            <a:pPr algn="just"/>
            <a:r>
              <a:rPr lang="en-US" altLang="en-US" smtClean="0">
                <a:latin typeface="Times" panose="02020603050405020304" pitchFamily="18" charset="0"/>
                <a:cs typeface="Times New Roman" panose="02020603050405020304" pitchFamily="18" charset="0"/>
              </a:rPr>
              <a:t>     This material is based upon work supported by the National Science Foundation under Grants No. DUE 9653250 through DUE-1323800.  Any opinions, findings, and conclusions or recommendations expressed in this material are those of the authors and do not necessarily reflect the views of the National Science Foundation.  The project has also received support from the Department of Physics, College of Science, and Academic Affairs at Oregon State University and the Hutchcroft Fund at Mount Holyoke College.</a:t>
            </a:r>
          </a:p>
          <a:p>
            <a:endParaRPr lang="en-US" altLang="en-US" smtClean="0"/>
          </a:p>
        </p:txBody>
      </p:sp>
    </p:spTree>
    <p:extLst>
      <p:ext uri="{BB962C8B-B14F-4D97-AF65-F5344CB8AC3E}">
        <p14:creationId xmlns:p14="http://schemas.microsoft.com/office/powerpoint/2010/main" val="1990627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a:spLocks noGrp="1"/>
          </p:cNvSpPr>
          <p:nvPr>
            <p:ph type="title"/>
          </p:nvPr>
        </p:nvSpPr>
        <p:spPr>
          <a:xfrm>
            <a:off x="892969" y="48783"/>
            <a:ext cx="7358063" cy="2321719"/>
          </a:xfrm>
          <a:prstGeom prst="rect">
            <a:avLst/>
          </a:prstGeom>
        </p:spPr>
        <p:txBody>
          <a:bodyPr anchor="b"/>
          <a:lstStyle>
            <a:lvl1pPr algn="ctr">
              <a:defRPr>
                <a:solidFill>
                  <a:srgbClr val="000000"/>
                </a:solidFill>
              </a:defRPr>
            </a:lvl1pPr>
          </a:lstStyle>
          <a:p>
            <a:r>
              <a:t>Title Text</a:t>
            </a:r>
          </a:p>
        </p:txBody>
      </p:sp>
      <p:sp>
        <p:nvSpPr>
          <p:cNvPr id="14" name="Shape 14"/>
          <p:cNvSpPr>
            <a:spLocks noGrp="1"/>
          </p:cNvSpPr>
          <p:nvPr>
            <p:ph type="body" sz="half" idx="1"/>
          </p:nvPr>
        </p:nvSpPr>
        <p:spPr>
          <a:xfrm>
            <a:off x="892969" y="2509929"/>
            <a:ext cx="7358063" cy="1601914"/>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rPr dirty="0"/>
              <a:t>Body Level Two</a:t>
            </a:r>
          </a:p>
          <a:p>
            <a:pPr lvl="2"/>
            <a:r>
              <a:rPr dirty="0"/>
              <a:t>Body Level Three</a:t>
            </a:r>
          </a:p>
          <a:p>
            <a:pPr lvl="3"/>
            <a:r>
              <a:rPr dirty="0"/>
              <a:t>Body Level Four</a:t>
            </a:r>
          </a:p>
          <a:p>
            <a:pPr lvl="4"/>
            <a:r>
              <a:rPr dirty="0"/>
              <a:t>Body Level Five</a:t>
            </a:r>
          </a:p>
        </p:txBody>
      </p:sp>
      <p:pic>
        <p:nvPicPr>
          <p:cNvPr id="15" name="OSU_PER_BANNER_WIDE_TRANSPARENT.gif"/>
          <p:cNvPicPr>
            <a:picLocks noChangeAspect="1"/>
          </p:cNvPicPr>
          <p:nvPr/>
        </p:nvPicPr>
        <p:blipFill>
          <a:blip r:embed="rId2">
            <a:extLst/>
          </a:blip>
          <a:stretch>
            <a:fillRect/>
          </a:stretch>
        </p:blipFill>
        <p:spPr>
          <a:xfrm>
            <a:off x="-23349" y="5934072"/>
            <a:ext cx="5002642" cy="869891"/>
          </a:xfrm>
          <a:prstGeom prst="rect">
            <a:avLst/>
          </a:prstGeom>
          <a:ln w="12700">
            <a:miter lim="400000"/>
          </a:ln>
        </p:spPr>
      </p:pic>
      <p:sp>
        <p:nvSpPr>
          <p:cNvPr id="16" name="Shape 16"/>
          <p:cNvSpPr/>
          <p:nvPr/>
        </p:nvSpPr>
        <p:spPr>
          <a:xfrm>
            <a:off x="-65036" y="6769879"/>
            <a:ext cx="9344294" cy="135698"/>
          </a:xfrm>
          <a:prstGeom prst="rect">
            <a:avLst/>
          </a:prstGeom>
          <a:solidFill>
            <a:srgbClr val="FE6634"/>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OSU_PER_BANNER_WIDE_TRANSPARENT.gif"/>
          <p:cNvPicPr>
            <a:picLocks noChangeAspect="1"/>
          </p:cNvPicPr>
          <p:nvPr/>
        </p:nvPicPr>
        <p:blipFill>
          <a:blip r:embed="rId2">
            <a:extLst/>
          </a:blip>
          <a:stretch>
            <a:fillRect/>
          </a:stretch>
        </p:blipFill>
        <p:spPr>
          <a:xfrm>
            <a:off x="-23349" y="5934072"/>
            <a:ext cx="5002642" cy="869891"/>
          </a:xfrm>
          <a:prstGeom prst="rect">
            <a:avLst/>
          </a:prstGeom>
          <a:ln w="12700">
            <a:miter lim="400000"/>
          </a:ln>
        </p:spPr>
      </p:pic>
      <p:sp>
        <p:nvSpPr>
          <p:cNvPr id="117" name="Shape 117"/>
          <p:cNvSpPr/>
          <p:nvPr/>
        </p:nvSpPr>
        <p:spPr>
          <a:xfrm>
            <a:off x="-65036" y="6769879"/>
            <a:ext cx="9344294" cy="135698"/>
          </a:xfrm>
          <a:prstGeom prst="rect">
            <a:avLst/>
          </a:prstGeom>
          <a:solidFill>
            <a:srgbClr val="FE6634"/>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9727" y="230690"/>
            <a:ext cx="6449176" cy="691786"/>
          </a:xfrm>
        </p:spPr>
        <p:txBody>
          <a:bodyPr/>
          <a:lstStyle>
            <a:lvl1pPr>
              <a:defRPr>
                <a:solidFill>
                  <a:srgbClr val="FF6600"/>
                </a:solidFill>
              </a:defRPr>
            </a:lvl1pPr>
          </a:lstStyle>
          <a:p>
            <a:r>
              <a:rPr lang="en-US" dirty="0" smtClean="0"/>
              <a:t>Click to edit Master </a:t>
            </a:r>
            <a:endParaRPr lang="en-US" dirty="0"/>
          </a:p>
        </p:txBody>
      </p:sp>
      <p:sp>
        <p:nvSpPr>
          <p:cNvPr id="3" name="Content Placeholder 2"/>
          <p:cNvSpPr>
            <a:spLocks noGrp="1"/>
          </p:cNvSpPr>
          <p:nvPr>
            <p:ph idx="1"/>
          </p:nvPr>
        </p:nvSpPr>
        <p:spPr>
          <a:xfrm>
            <a:off x="685800" y="1195567"/>
            <a:ext cx="8019661" cy="5169161"/>
          </a:xfrm>
        </p:spPr>
        <p:txBody>
          <a:bodyPr anchor="t"/>
          <a:lstStyle>
            <a:lvl1pPr marL="342900" marR="0" indent="-342900" algn="l" defTabSz="914400" rtl="0" eaLnBrk="0" fontAlgn="base" latinLnBrk="0" hangingPunct="0">
              <a:lnSpc>
                <a:spcPct val="100000"/>
              </a:lnSpc>
              <a:spcBef>
                <a:spcPct val="20000"/>
              </a:spcBef>
              <a:spcAft>
                <a:spcPct val="0"/>
              </a:spcAft>
              <a:buClrTx/>
              <a:buSzTx/>
              <a:buFontTx/>
              <a:buChar char="•"/>
              <a:tabLst/>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a:lvl5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Times New Roman"/>
              </a:rPr>
              <a:t>Second level</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imes New Roman"/>
              </a:rPr>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Times New Roman"/>
              </a:rPr>
              <a:t>Fourth level</a:t>
            </a:r>
          </a:p>
          <a:p>
            <a:pPr marL="2057400" marR="0" lvl="4"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Times New Roman"/>
              </a:rPr>
              <a:t>Fifth level</a:t>
            </a:r>
            <a:endParaRPr kumimoji="0" lang="en-US" sz="2000" b="0" i="0" u="none" strike="noStrike" kern="0" cap="none" spc="0" normalizeH="0" baseline="0" noProof="0" dirty="0">
              <a:ln>
                <a:noFill/>
              </a:ln>
              <a:solidFill>
                <a:srgbClr val="000000"/>
              </a:solidFill>
              <a:effectLst/>
              <a:uLnTx/>
              <a:uFillTx/>
              <a:latin typeface="Times New Roman"/>
            </a:endParaRPr>
          </a:p>
        </p:txBody>
      </p:sp>
      <p:sp>
        <p:nvSpPr>
          <p:cNvPr id="4" name="Rectangle 4"/>
          <p:cNvSpPr>
            <a:spLocks noGrp="1" noChangeArrowheads="1"/>
          </p:cNvSpPr>
          <p:nvPr>
            <p:ph type="dt" sz="half" idx="10"/>
          </p:nvPr>
        </p:nvSpPr>
        <p:spPr>
          <a:xfrm>
            <a:off x="685800" y="6355400"/>
            <a:ext cx="1905000" cy="350200"/>
          </a:xfrm>
          <a:prstGeom prst="rect">
            <a:avLst/>
          </a:prstGeom>
          <a:ln/>
        </p:spPr>
        <p:txBody>
          <a:bodyPr/>
          <a:lstStyle>
            <a:lvl1pPr algn="l">
              <a:defRPr sz="1400"/>
            </a:lvl1pPr>
          </a:lstStyle>
          <a:p>
            <a:pPr>
              <a:defRPr/>
            </a:pPr>
            <a:r>
              <a:rPr lang="en-US" smtClean="0"/>
              <a:t>2/15/2016</a:t>
            </a:r>
            <a:endParaRPr lang="en-US" dirty="0"/>
          </a:p>
        </p:txBody>
      </p:sp>
      <p:sp>
        <p:nvSpPr>
          <p:cNvPr id="5" name="Rectangle 5"/>
          <p:cNvSpPr>
            <a:spLocks noGrp="1" noChangeArrowheads="1"/>
          </p:cNvSpPr>
          <p:nvPr>
            <p:ph type="ftr" sz="quarter" idx="11"/>
          </p:nvPr>
        </p:nvSpPr>
        <p:spPr>
          <a:xfrm>
            <a:off x="3124201" y="6355400"/>
            <a:ext cx="2895600" cy="350200"/>
          </a:xfrm>
          <a:prstGeom prst="rect">
            <a:avLst/>
          </a:prstGeom>
          <a:ln/>
        </p:spPr>
        <p:txBody>
          <a:bodyPr/>
          <a:lstStyle>
            <a:lvl1pPr>
              <a:defRPr sz="1400"/>
            </a:lvl1pPr>
          </a:lstStyle>
          <a:p>
            <a:pPr>
              <a:defRPr/>
            </a:pPr>
            <a:r>
              <a:rPr lang="en-US" dirty="0" smtClean="0"/>
              <a:t>Paradigms 2.0</a:t>
            </a:r>
            <a:endParaRPr lang="en-US" dirty="0"/>
          </a:p>
        </p:txBody>
      </p:sp>
      <p:sp>
        <p:nvSpPr>
          <p:cNvPr id="6" name="Rectangle 6"/>
          <p:cNvSpPr>
            <a:spLocks noGrp="1" noChangeArrowheads="1"/>
          </p:cNvSpPr>
          <p:nvPr>
            <p:ph type="sldNum" sz="quarter" idx="12"/>
          </p:nvPr>
        </p:nvSpPr>
        <p:spPr>
          <a:xfrm>
            <a:off x="6553200" y="6355400"/>
            <a:ext cx="1905000" cy="350200"/>
          </a:xfrm>
          <a:prstGeom prst="rect">
            <a:avLst/>
          </a:prstGeom>
          <a:ln/>
        </p:spPr>
        <p:txBody>
          <a:bodyPr/>
          <a:lstStyle>
            <a:lvl1pPr algn="r">
              <a:defRPr sz="1400"/>
            </a:lvl1pPr>
          </a:lstStyle>
          <a:p>
            <a:pPr>
              <a:defRPr/>
            </a:pPr>
            <a:fld id="{01C610AA-1C3B-4923-8F38-998CA8CE12CA}" type="slidenum">
              <a:rPr lang="en-US" smtClean="0"/>
              <a:pPr>
                <a:defRPr/>
              </a:pPr>
              <a:t>‹#›</a:t>
            </a:fld>
            <a:endParaRPr lang="en-US" dirty="0"/>
          </a:p>
        </p:txBody>
      </p:sp>
    </p:spTree>
    <p:extLst>
      <p:ext uri="{BB962C8B-B14F-4D97-AF65-F5344CB8AC3E}">
        <p14:creationId xmlns:p14="http://schemas.microsoft.com/office/powerpoint/2010/main" val="292668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Shape 34"/>
          <p:cNvSpPr>
            <a:spLocks noGrp="1"/>
          </p:cNvSpPr>
          <p:nvPr>
            <p:ph type="title"/>
          </p:nvPr>
        </p:nvSpPr>
        <p:spPr>
          <a:xfrm>
            <a:off x="892969" y="2268141"/>
            <a:ext cx="7358063" cy="2321719"/>
          </a:xfrm>
          <a:prstGeom prst="rect">
            <a:avLst/>
          </a:prstGeom>
        </p:spPr>
        <p:txBody>
          <a:bodyPr/>
          <a:lstStyle>
            <a:lvl1pPr algn="ct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2" name="Shape 42"/>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a:p>
        </p:txBody>
      </p:sp>
      <p:sp>
        <p:nvSpPr>
          <p:cNvPr id="43" name="Shape 43"/>
          <p:cNvSpPr>
            <a:spLocks noGrp="1"/>
          </p:cNvSpPr>
          <p:nvPr>
            <p:ph type="title"/>
          </p:nvPr>
        </p:nvSpPr>
        <p:spPr>
          <a:xfrm>
            <a:off x="669726" y="446485"/>
            <a:ext cx="3750469" cy="1340368"/>
          </a:xfrm>
          <a:prstGeom prst="rect">
            <a:avLst/>
          </a:prstGeom>
        </p:spPr>
        <p:txBody>
          <a:bodyPr anchor="b"/>
          <a:lstStyle>
            <a:lvl1pPr>
              <a:defRPr sz="4219"/>
            </a:lvl1pPr>
          </a:lstStyle>
          <a:p>
            <a:r>
              <a:t>Title Text</a:t>
            </a:r>
          </a:p>
        </p:txBody>
      </p:sp>
      <p:sp>
        <p:nvSpPr>
          <p:cNvPr id="44" name="Shape 44"/>
          <p:cNvSpPr>
            <a:spLocks noGrp="1"/>
          </p:cNvSpPr>
          <p:nvPr>
            <p:ph type="body" sz="quarter" idx="1"/>
          </p:nvPr>
        </p:nvSpPr>
        <p:spPr>
          <a:xfrm>
            <a:off x="669726" y="1897558"/>
            <a:ext cx="3750469" cy="2884290"/>
          </a:xfrm>
          <a:prstGeom prst="rect">
            <a:avLst/>
          </a:prstGeom>
        </p:spPr>
        <p:txBody>
          <a:bodyPr anchor="t"/>
          <a:lstStyle>
            <a:lvl1pPr marL="0" indent="0">
              <a:spcBef>
                <a:spcPts val="0"/>
              </a:spcBef>
              <a:buSzTx/>
              <a:buNone/>
              <a:defRPr sz="2250"/>
            </a:lvl1pPr>
            <a:lvl2pPr marL="0" indent="160729">
              <a:spcBef>
                <a:spcPts val="0"/>
              </a:spcBef>
              <a:buSzTx/>
              <a:buNone/>
              <a:defRPr sz="2250"/>
            </a:lvl2pPr>
            <a:lvl3pPr marL="0" indent="321457">
              <a:spcBef>
                <a:spcPts val="0"/>
              </a:spcBef>
              <a:buSzTx/>
              <a:buNone/>
              <a:defRPr sz="2250"/>
            </a:lvl3pPr>
            <a:lvl4pPr marL="0" indent="482186">
              <a:spcBef>
                <a:spcPts val="0"/>
              </a:spcBef>
              <a:buSzTx/>
              <a:buNone/>
              <a:defRPr sz="2250"/>
            </a:lvl4pPr>
            <a:lvl5pPr marL="0" indent="642915">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pic>
        <p:nvPicPr>
          <p:cNvPr id="45" name="OSU_PER_BANNER_TRANSPARENT.gif"/>
          <p:cNvPicPr>
            <a:picLocks noChangeAspect="1"/>
          </p:cNvPicPr>
          <p:nvPr/>
        </p:nvPicPr>
        <p:blipFill>
          <a:blip r:embed="rId2">
            <a:extLst/>
          </a:blip>
          <a:stretch>
            <a:fillRect/>
          </a:stretch>
        </p:blipFill>
        <p:spPr>
          <a:xfrm>
            <a:off x="154720" y="140360"/>
            <a:ext cx="1676339" cy="518779"/>
          </a:xfrm>
          <a:prstGeom prst="rect">
            <a:avLst/>
          </a:prstGeom>
          <a:ln w="12700">
            <a:miter lim="400000"/>
          </a:ln>
        </p:spPr>
      </p:pic>
      <p:sp>
        <p:nvSpPr>
          <p:cNvPr id="46" name="Shape 46"/>
          <p:cNvSpPr/>
          <p:nvPr/>
        </p:nvSpPr>
        <p:spPr>
          <a:xfrm>
            <a:off x="-65036" y="6769879"/>
            <a:ext cx="9344294" cy="135698"/>
          </a:xfrm>
          <a:prstGeom prst="rect">
            <a:avLst/>
          </a:prstGeom>
          <a:solidFill>
            <a:srgbClr val="FE6634"/>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a:p>
        </p:txBody>
      </p:sp>
      <p:sp>
        <p:nvSpPr>
          <p:cNvPr id="72" name="Shape 72"/>
          <p:cNvSpPr>
            <a:spLocks noGrp="1"/>
          </p:cNvSpPr>
          <p:nvPr>
            <p:ph type="title"/>
          </p:nvPr>
        </p:nvSpPr>
        <p:spPr>
          <a:xfrm>
            <a:off x="660797" y="376391"/>
            <a:ext cx="7804547" cy="1518048"/>
          </a:xfrm>
          <a:prstGeom prst="rect">
            <a:avLst/>
          </a:prstGeom>
        </p:spPr>
        <p:txBody>
          <a:bodyPr/>
          <a:lstStyle/>
          <a:p>
            <a:r>
              <a:t>Title Text</a:t>
            </a:r>
          </a:p>
        </p:txBody>
      </p:sp>
      <p:sp>
        <p:nvSpPr>
          <p:cNvPr id="73" name="Shape 73"/>
          <p:cNvSpPr>
            <a:spLocks noGrp="1"/>
          </p:cNvSpPr>
          <p:nvPr>
            <p:ph type="body" sz="half" idx="1"/>
          </p:nvPr>
        </p:nvSpPr>
        <p:spPr>
          <a:xfrm>
            <a:off x="669726" y="1830586"/>
            <a:ext cx="3750469" cy="4420195"/>
          </a:xfrm>
          <a:prstGeom prst="rect">
            <a:avLst/>
          </a:prstGeom>
        </p:spPr>
        <p:txBody>
          <a:bodyPr anchor="t"/>
          <a:lstStyle>
            <a:lvl1pPr marL="241093" indent="-241093">
              <a:lnSpc>
                <a:spcPct val="80000"/>
              </a:lnSpc>
              <a:spcBef>
                <a:spcPts val="2250"/>
              </a:spcBef>
              <a:defRPr sz="1969"/>
            </a:lvl1pPr>
            <a:lvl2pPr marL="482186" indent="-241093">
              <a:lnSpc>
                <a:spcPct val="80000"/>
              </a:lnSpc>
              <a:spcBef>
                <a:spcPts val="2250"/>
              </a:spcBef>
              <a:defRPr sz="1969"/>
            </a:lvl2pPr>
            <a:lvl3pPr marL="723279" indent="-241093">
              <a:lnSpc>
                <a:spcPct val="80000"/>
              </a:lnSpc>
              <a:spcBef>
                <a:spcPts val="2250"/>
              </a:spcBef>
              <a:defRPr sz="1969"/>
            </a:lvl3pPr>
            <a:lvl4pPr marL="964372" indent="-241093">
              <a:lnSpc>
                <a:spcPct val="80000"/>
              </a:lnSpc>
              <a:spcBef>
                <a:spcPts val="2250"/>
              </a:spcBef>
              <a:defRPr sz="1969"/>
            </a:lvl4pPr>
            <a:lvl5pPr marL="1205465" indent="-241093">
              <a:lnSpc>
                <a:spcPct val="80000"/>
              </a:lnSpc>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1" name="Shape 81"/>
          <p:cNvSpPr>
            <a:spLocks noGrp="1"/>
          </p:cNvSpPr>
          <p:nvPr>
            <p:ph type="body" idx="1"/>
          </p:nvPr>
        </p:nvSpPr>
        <p:spPr>
          <a:xfrm>
            <a:off x="669727" y="892969"/>
            <a:ext cx="7804547" cy="5072063"/>
          </a:xfrm>
          <a:prstGeom prst="rect">
            <a:avLst/>
          </a:prstGeom>
        </p:spPr>
        <p:txBody>
          <a:bodyPr anchor="t"/>
          <a:lstStyle>
            <a:lvl1pPr>
              <a:lnSpc>
                <a:spcPct val="80000"/>
              </a:lnSpc>
            </a:lvl1pPr>
            <a:lvl2pPr>
              <a:lnSpc>
                <a:spcPct val="80000"/>
              </a:lnSpc>
            </a:lvl2pPr>
            <a:lvl3pPr>
              <a:lnSpc>
                <a:spcPct val="80000"/>
              </a:lnSpc>
            </a:lvl3pPr>
            <a:lvl4pPr>
              <a:lnSpc>
                <a:spcPct val="80000"/>
              </a:lnSpc>
            </a:lvl4pPr>
            <a:lvl5pPr>
              <a:lnSpc>
                <a:spcPct val="80000"/>
              </a:lnSpc>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9" name="Shape 89"/>
          <p:cNvSpPr>
            <a:spLocks noGrp="1"/>
          </p:cNvSpPr>
          <p:nvPr>
            <p:ph type="pic" sz="quarter" idx="13"/>
          </p:nvPr>
        </p:nvSpPr>
        <p:spPr>
          <a:xfrm>
            <a:off x="4723805" y="3849430"/>
            <a:ext cx="3750469" cy="2652118"/>
          </a:xfrm>
          <a:prstGeom prst="rect">
            <a:avLst/>
          </a:prstGeom>
        </p:spPr>
        <p:txBody>
          <a:bodyPr lIns="91439" tIns="45719" rIns="91439" bIns="45719" anchor="t">
            <a:noAutofit/>
          </a:bodyPr>
          <a:lstStyle/>
          <a:p>
            <a:endParaRPr/>
          </a:p>
        </p:txBody>
      </p:sp>
      <p:sp>
        <p:nvSpPr>
          <p:cNvPr id="90" name="Shape 90"/>
          <p:cNvSpPr>
            <a:spLocks noGrp="1"/>
          </p:cNvSpPr>
          <p:nvPr>
            <p:ph type="pic" sz="quarter" idx="14"/>
          </p:nvPr>
        </p:nvSpPr>
        <p:spPr>
          <a:xfrm>
            <a:off x="4728177" y="893703"/>
            <a:ext cx="3750469" cy="2652118"/>
          </a:xfrm>
          <a:prstGeom prst="rect">
            <a:avLst/>
          </a:prstGeom>
        </p:spPr>
        <p:txBody>
          <a:bodyPr lIns="91439" tIns="45719" rIns="91439" bIns="45719" anchor="t">
            <a:noAutofit/>
          </a:bodyPr>
          <a:lstStyle/>
          <a:p>
            <a:endParaRPr/>
          </a:p>
        </p:txBody>
      </p:sp>
      <p:sp>
        <p:nvSpPr>
          <p:cNvPr id="91" name="Shape 91"/>
          <p:cNvSpPr>
            <a:spLocks noGrp="1"/>
          </p:cNvSpPr>
          <p:nvPr>
            <p:ph type="pic" sz="half" idx="15"/>
          </p:nvPr>
        </p:nvSpPr>
        <p:spPr>
          <a:xfrm>
            <a:off x="669726" y="893703"/>
            <a:ext cx="3750469" cy="5607844"/>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9" name="Shape 99"/>
          <p:cNvSpPr>
            <a:spLocks noGrp="1"/>
          </p:cNvSpPr>
          <p:nvPr>
            <p:ph type="body" sz="quarter" idx="13"/>
          </p:nvPr>
        </p:nvSpPr>
        <p:spPr>
          <a:xfrm>
            <a:off x="892969" y="4473773"/>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100" name="Shape 100"/>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defRPr sz="2672">
                <a:latin typeface="Oswald"/>
                <a:ea typeface="Oswald"/>
                <a:cs typeface="Oswald"/>
                <a:sym typeface="Oswald"/>
              </a:defRPr>
            </a:lvl1pPr>
          </a:lstStyle>
          <a:p>
            <a:r>
              <a:t>“Type a quote here.” </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8" name="Shape 108"/>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70459"/>
            <a:ext cx="7804547" cy="15180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pic>
        <p:nvPicPr>
          <p:cNvPr id="3" name="OSU_PER_BANNER_TRANSPARENT.gif"/>
          <p:cNvPicPr>
            <a:picLocks noChangeAspect="1"/>
          </p:cNvPicPr>
          <p:nvPr/>
        </p:nvPicPr>
        <p:blipFill>
          <a:blip r:embed="rId13">
            <a:extLst/>
          </a:blip>
          <a:stretch>
            <a:fillRect/>
          </a:stretch>
        </p:blipFill>
        <p:spPr>
          <a:xfrm>
            <a:off x="7332384" y="140360"/>
            <a:ext cx="1676339" cy="518779"/>
          </a:xfrm>
          <a:prstGeom prst="rect">
            <a:avLst/>
          </a:prstGeom>
          <a:ln w="12700">
            <a:miter lim="400000"/>
          </a:ln>
        </p:spPr>
      </p:pic>
      <p:sp>
        <p:nvSpPr>
          <p:cNvPr id="4" name="Shape 4"/>
          <p:cNvSpPr/>
          <p:nvPr/>
        </p:nvSpPr>
        <p:spPr>
          <a:xfrm>
            <a:off x="-65036" y="6769879"/>
            <a:ext cx="9344294" cy="135698"/>
          </a:xfrm>
          <a:prstGeom prst="rect">
            <a:avLst/>
          </a:prstGeom>
          <a:solidFill>
            <a:srgbClr val="FE6634"/>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5" name="Shape 5"/>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hf sldNum="0" hdr="0"/>
  <p:txStyles>
    <p:title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Oswald Light"/>
          <a:ea typeface="Oswald Light"/>
          <a:cs typeface="Oswald Light"/>
          <a:sym typeface="Oswald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ctrTitle"/>
          </p:nvPr>
        </p:nvSpPr>
        <p:spPr>
          <a:prstGeom prst="rect">
            <a:avLst/>
          </a:prstGeom>
        </p:spPr>
        <p:txBody>
          <a:bodyPr>
            <a:normAutofit/>
          </a:bodyPr>
          <a:lstStyle/>
          <a:p>
            <a:r>
              <a:rPr lang="en-US" sz="6000" dirty="0" smtClean="0">
                <a:solidFill>
                  <a:srgbClr val="FF6600"/>
                </a:solidFill>
              </a:rPr>
              <a:t>Paradigms 2.0</a:t>
            </a:r>
            <a:br>
              <a:rPr lang="en-US" sz="6000" dirty="0" smtClean="0">
                <a:solidFill>
                  <a:srgbClr val="FF6600"/>
                </a:solidFill>
              </a:rPr>
            </a:br>
            <a:r>
              <a:rPr lang="en-US" sz="4400" dirty="0" smtClean="0">
                <a:solidFill>
                  <a:srgbClr val="FF9966"/>
                </a:solidFill>
              </a:rPr>
              <a:t>Designing a New Curriculum</a:t>
            </a:r>
            <a:endParaRPr sz="4400" dirty="0">
              <a:solidFill>
                <a:srgbClr val="FF9966"/>
              </a:solidFill>
            </a:endParaRPr>
          </a:p>
        </p:txBody>
      </p:sp>
      <p:sp>
        <p:nvSpPr>
          <p:cNvPr id="128" name="Shape 128"/>
          <p:cNvSpPr>
            <a:spLocks noGrp="1"/>
          </p:cNvSpPr>
          <p:nvPr>
            <p:ph type="subTitle" sz="half" idx="1"/>
          </p:nvPr>
        </p:nvSpPr>
        <p:spPr>
          <a:xfrm>
            <a:off x="892969" y="2719090"/>
            <a:ext cx="7358063" cy="1392754"/>
          </a:xfrm>
          <a:prstGeom prst="rect">
            <a:avLst/>
          </a:prstGeom>
        </p:spPr>
        <p:txBody>
          <a:bodyPr/>
          <a:lstStyle/>
          <a:p>
            <a:r>
              <a:rPr lang="en-US" dirty="0" smtClean="0"/>
              <a:t>Corinne Manogue</a:t>
            </a:r>
          </a:p>
          <a:p>
            <a:r>
              <a:rPr lang="en-US" dirty="0" smtClean="0"/>
              <a:t>and the whole</a:t>
            </a:r>
          </a:p>
          <a:p>
            <a:r>
              <a:rPr lang="en-US" dirty="0" smtClean="0"/>
              <a:t>Paradigms Team</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9798" y="2716580"/>
            <a:ext cx="2001233" cy="300750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 Sorting</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892" y="1195388"/>
            <a:ext cx="6891866" cy="5168900"/>
          </a:xfrm>
        </p:spPr>
      </p:pic>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428878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27" y="1044204"/>
            <a:ext cx="6449176" cy="817934"/>
          </a:xfrm>
        </p:spPr>
        <p:txBody>
          <a:bodyPr>
            <a:noAutofit/>
          </a:bodyPr>
          <a:lstStyle/>
          <a:p>
            <a:r>
              <a:rPr lang="en-US" sz="4800" dirty="0" smtClean="0">
                <a:solidFill>
                  <a:srgbClr val="FFCC99"/>
                </a:solidFill>
              </a:rPr>
              <a:t>Curriculum meetings</a:t>
            </a:r>
            <a:endParaRPr lang="en-US" sz="4800" dirty="0">
              <a:solidFill>
                <a:srgbClr val="FFCC99"/>
              </a:solidFill>
            </a:endParaRPr>
          </a:p>
        </p:txBody>
      </p:sp>
      <p:sp>
        <p:nvSpPr>
          <p:cNvPr id="4" name="Title 1"/>
          <p:cNvSpPr txBox="1">
            <a:spLocks/>
          </p:cNvSpPr>
          <p:nvPr/>
        </p:nvSpPr>
        <p:spPr>
          <a:xfrm>
            <a:off x="3397688" y="3740224"/>
            <a:ext cx="5091971" cy="23111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7500"/>
          </a:bodyPr>
          <a:lst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FF6600"/>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a:lstStyle>
          <a:p>
            <a:pPr hangingPunct="1"/>
            <a:r>
              <a:rPr lang="en-US" sz="4900" dirty="0" smtClean="0"/>
              <a:t>Culture</a:t>
            </a:r>
            <a:r>
              <a:rPr lang="en-US" sz="4800" dirty="0" smtClean="0"/>
              <a:t> of Iterative Improvement</a:t>
            </a:r>
            <a:endParaRPr lang="en-US" sz="4800" dirty="0"/>
          </a:p>
        </p:txBody>
      </p:sp>
      <p:sp>
        <p:nvSpPr>
          <p:cNvPr id="5" name="Title 1"/>
          <p:cNvSpPr txBox="1">
            <a:spLocks noGrp="1"/>
          </p:cNvSpPr>
          <p:nvPr>
            <p:ph idx="1"/>
          </p:nvPr>
        </p:nvSpPr>
        <p:spPr>
          <a:xfrm>
            <a:off x="1710452" y="2272565"/>
            <a:ext cx="5856418" cy="11636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FF6600"/>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a:lstStyle>
          <a:p>
            <a:pPr hangingPunct="1"/>
            <a:r>
              <a:rPr lang="en-US" sz="4800" dirty="0" smtClean="0">
                <a:solidFill>
                  <a:srgbClr val="FF9966"/>
                </a:solidFill>
              </a:rPr>
              <a:t>Shared Ownership</a:t>
            </a:r>
            <a:endParaRPr lang="en-US" sz="4800" dirty="0">
              <a:solidFill>
                <a:srgbClr val="FF9966"/>
              </a:solidFill>
            </a:endParaRPr>
          </a:p>
        </p:txBody>
      </p:sp>
      <p:sp>
        <p:nvSpPr>
          <p:cNvPr id="6" name="Date Placeholder 5"/>
          <p:cNvSpPr>
            <a:spLocks noGrp="1"/>
          </p:cNvSpPr>
          <p:nvPr>
            <p:ph type="dt" sz="half" idx="10"/>
          </p:nvPr>
        </p:nvSpPr>
        <p:spPr/>
        <p:txBody>
          <a:bodyPr/>
          <a:lstStyle/>
          <a:p>
            <a:pPr>
              <a:defRPr/>
            </a:pPr>
            <a:r>
              <a:rPr lang="en-US" smtClean="0"/>
              <a:t>2/15/2016</a:t>
            </a:r>
            <a:endParaRPr lang="en-US" dirty="0"/>
          </a:p>
        </p:txBody>
      </p:sp>
      <p:sp>
        <p:nvSpPr>
          <p:cNvPr id="7" name="Footer Placeholder 6"/>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30448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39" y="562062"/>
            <a:ext cx="1971413" cy="5751892"/>
          </a:xfrm>
        </p:spPr>
        <p:txBody>
          <a:bodyPr vert="vert270">
            <a:normAutofit/>
          </a:bodyPr>
          <a:lstStyle/>
          <a:p>
            <a:r>
              <a:rPr lang="en-US" dirty="0" smtClean="0"/>
              <a:t>Centralized Documentation</a:t>
            </a:r>
            <a:endParaRPr lang="en-US" dirty="0"/>
          </a:p>
        </p:txBody>
      </p:sp>
      <p:pic>
        <p:nvPicPr>
          <p:cNvPr id="5" name="Content Placeholder 4"/>
          <p:cNvPicPr>
            <a:picLocks noGrp="1" noChangeAspect="1"/>
          </p:cNvPicPr>
          <p:nvPr>
            <p:ph idx="1"/>
          </p:nvPr>
        </p:nvPicPr>
        <p:blipFill>
          <a:blip r:embed="rId2"/>
          <a:stretch>
            <a:fillRect/>
          </a:stretch>
        </p:blipFill>
        <p:spPr>
          <a:xfrm>
            <a:off x="2952210" y="607386"/>
            <a:ext cx="4690161" cy="5706568"/>
          </a:xfrm>
          <a:prstGeom prst="rect">
            <a:avLst/>
          </a:prstGeom>
        </p:spPr>
      </p:pic>
      <p:sp>
        <p:nvSpPr>
          <p:cNvPr id="6" name="Date Placeholder 5"/>
          <p:cNvSpPr>
            <a:spLocks noGrp="1"/>
          </p:cNvSpPr>
          <p:nvPr>
            <p:ph type="dt" sz="half" idx="10"/>
          </p:nvPr>
        </p:nvSpPr>
        <p:spPr/>
        <p:txBody>
          <a:bodyPr/>
          <a:lstStyle/>
          <a:p>
            <a:pPr>
              <a:defRPr/>
            </a:pPr>
            <a:r>
              <a:rPr lang="en-US" smtClean="0"/>
              <a:t>2/15/2016</a:t>
            </a:r>
            <a:endParaRPr lang="en-US" dirty="0"/>
          </a:p>
        </p:txBody>
      </p:sp>
      <p:sp>
        <p:nvSpPr>
          <p:cNvPr id="7" name="Footer Placeholder 6"/>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419609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27" y="230690"/>
            <a:ext cx="6569972" cy="691786"/>
          </a:xfrm>
        </p:spPr>
        <p:txBody>
          <a:bodyPr>
            <a:normAutofit fontScale="90000"/>
          </a:bodyPr>
          <a:lstStyle/>
          <a:p>
            <a:r>
              <a:rPr lang="en-US" dirty="0" smtClean="0"/>
              <a:t>Textbooks/Workshops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Allen Wasserman</a:t>
            </a:r>
          </a:p>
          <a:p>
            <a:pPr marL="0" indent="0">
              <a:buNone/>
            </a:pPr>
            <a:r>
              <a:rPr lang="en-US" dirty="0" smtClean="0"/>
              <a:t>    </a:t>
            </a:r>
            <a:r>
              <a:rPr lang="en-US" i="1" dirty="0" smtClean="0"/>
              <a:t>Thermal Physics:</a:t>
            </a:r>
          </a:p>
          <a:p>
            <a:pPr marL="0" indent="0">
              <a:buNone/>
            </a:pPr>
            <a:r>
              <a:rPr lang="en-US" i="1" dirty="0" smtClean="0"/>
              <a:t>    Concepts and Practice</a:t>
            </a:r>
          </a:p>
          <a:p>
            <a:endParaRPr lang="en-US" dirty="0" smtClean="0"/>
          </a:p>
          <a:p>
            <a:r>
              <a:rPr lang="en-US" dirty="0" smtClean="0"/>
              <a:t>David McIntyre</a:t>
            </a:r>
          </a:p>
          <a:p>
            <a:pPr marL="0" indent="0">
              <a:buNone/>
            </a:pPr>
            <a:r>
              <a:rPr lang="en-US" dirty="0" smtClean="0"/>
              <a:t>    </a:t>
            </a:r>
            <a:r>
              <a:rPr lang="en-US" i="1" dirty="0" smtClean="0"/>
              <a:t>Quantum Mechanics:</a:t>
            </a:r>
          </a:p>
          <a:p>
            <a:pPr marL="0" indent="0">
              <a:buNone/>
            </a:pPr>
            <a:r>
              <a:rPr lang="en-US" i="1" dirty="0" smtClean="0"/>
              <a:t>    A Paradigms Approach</a:t>
            </a:r>
          </a:p>
          <a:p>
            <a:endParaRPr lang="en-US" dirty="0" smtClean="0"/>
          </a:p>
          <a:p>
            <a:r>
              <a:rPr lang="en-US" dirty="0" smtClean="0"/>
              <a:t>Tevian Dray</a:t>
            </a:r>
          </a:p>
          <a:p>
            <a:pPr marL="0" indent="0">
              <a:buNone/>
            </a:pPr>
            <a:r>
              <a:rPr lang="en-US" dirty="0" smtClean="0"/>
              <a:t>    </a:t>
            </a:r>
            <a:r>
              <a:rPr lang="en-US" i="1" dirty="0" smtClean="0"/>
              <a:t>The Geometry of</a:t>
            </a:r>
          </a:p>
          <a:p>
            <a:pPr marL="0" indent="0">
              <a:buNone/>
            </a:pPr>
            <a:r>
              <a:rPr lang="en-US" i="1" dirty="0" smtClean="0"/>
              <a:t>    Special Relativity</a:t>
            </a:r>
          </a:p>
          <a:p>
            <a:endParaRPr lang="en-US" dirty="0" smtClean="0"/>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6" name="Picture 2" descr="Product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695" y="2638618"/>
            <a:ext cx="2000639" cy="2000639"/>
          </a:xfrm>
          <a:prstGeom prst="rect">
            <a:avLst/>
          </a:prstGeom>
          <a:noFill/>
          <a:ln w="12700">
            <a:miter lim="400000"/>
          </a:ln>
          <a:extLst>
            <a:ext uri="{909E8E84-426E-40DD-AFC4-6F175D3DCCD1}">
              <a14:hiddenFill xmlns:a14="http://schemas.microsoft.com/office/drawing/2010/main">
                <a:solidFill>
                  <a:srgbClr val="FFFFFF"/>
                </a:solidFill>
              </a14:hiddenFill>
            </a:ext>
            <a:ext uri="{C572A759-6A51-4108-AA02-DFA0A04FC94B}">
              <ma14:wrappingTextBoxFlag xmlns:ma14="http://schemas.microsoft.com/office/mac/drawingml/2011/main" xmlns="" val="1"/>
            </a:ext>
          </a:extLst>
        </p:spPr>
      </p:pic>
      <p:pic>
        <p:nvPicPr>
          <p:cNvPr id="7" name="Picture 4" descr="Product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30" y="1195567"/>
            <a:ext cx="2000638" cy="20006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roduct 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30" y="4354761"/>
            <a:ext cx="2000638" cy="200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3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Classroom Remodel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90" y="922476"/>
            <a:ext cx="7096155" cy="3991587"/>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85731" y="4311629"/>
            <a:ext cx="2701312" cy="2025984"/>
          </a:xfrm>
        </p:spPr>
      </p:pic>
      <p:sp>
        <p:nvSpPr>
          <p:cNvPr id="7" name="Date Placeholder 6"/>
          <p:cNvSpPr>
            <a:spLocks noGrp="1"/>
          </p:cNvSpPr>
          <p:nvPr>
            <p:ph type="dt" sz="half" idx="10"/>
          </p:nvPr>
        </p:nvSpPr>
        <p:spPr/>
        <p:txBody>
          <a:bodyPr/>
          <a:lstStyle/>
          <a:p>
            <a:pPr>
              <a:defRPr/>
            </a:pPr>
            <a:r>
              <a:rPr lang="en-US" smtClean="0"/>
              <a:t>2/15/2016</a:t>
            </a:r>
            <a:endParaRPr lang="en-US" dirty="0"/>
          </a:p>
        </p:txBody>
      </p:sp>
      <p:sp>
        <p:nvSpPr>
          <p:cNvPr id="8" name="Footer Placeholder 7"/>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429315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dirty="0" smtClean="0"/>
              <a:t>Role of Chair</a:t>
            </a:r>
          </a:p>
        </p:txBody>
      </p:sp>
      <p:sp>
        <p:nvSpPr>
          <p:cNvPr id="26627" name="Content Placeholder 2"/>
          <p:cNvSpPr>
            <a:spLocks noGrp="1"/>
          </p:cNvSpPr>
          <p:nvPr>
            <p:ph idx="1"/>
          </p:nvPr>
        </p:nvSpPr>
        <p:spPr/>
        <p:txBody>
          <a:bodyPr>
            <a:normAutofit/>
          </a:bodyPr>
          <a:lstStyle/>
          <a:p>
            <a:r>
              <a:rPr lang="en-US" altLang="en-US" sz="3200" dirty="0" smtClean="0"/>
              <a:t>Foster </a:t>
            </a:r>
            <a:r>
              <a:rPr lang="en-US" altLang="en-US" sz="3200" dirty="0" smtClean="0"/>
              <a:t>an overall understanding of the </a:t>
            </a:r>
            <a:r>
              <a:rPr lang="en-US" altLang="en-US" sz="3200" dirty="0" smtClean="0"/>
              <a:t>curriculum.</a:t>
            </a:r>
            <a:endParaRPr lang="en-US" altLang="en-US" sz="3200" dirty="0" smtClean="0"/>
          </a:p>
          <a:p>
            <a:r>
              <a:rPr lang="en-US" altLang="en-US" sz="3200" dirty="0" smtClean="0"/>
              <a:t>Advocate with the </a:t>
            </a:r>
            <a:r>
              <a:rPr lang="en-US" altLang="en-US" sz="3200" dirty="0" smtClean="0"/>
              <a:t>administration.</a:t>
            </a:r>
            <a:endParaRPr lang="en-US" altLang="en-US" sz="3200" dirty="0" smtClean="0"/>
          </a:p>
          <a:p>
            <a:r>
              <a:rPr lang="en-US" altLang="en-US" sz="3200" dirty="0" smtClean="0"/>
              <a:t>Negotiate with </a:t>
            </a:r>
            <a:r>
              <a:rPr lang="en-US" altLang="en-US" sz="3200" dirty="0" smtClean="0"/>
              <a:t>Registrar.</a:t>
            </a:r>
            <a:endParaRPr lang="en-US" altLang="en-US" sz="3200" dirty="0" smtClean="0"/>
          </a:p>
          <a:p>
            <a:r>
              <a:rPr lang="en-US" altLang="en-US" sz="3200" dirty="0" smtClean="0"/>
              <a:t>Identify resources, esp. classroom space &amp; </a:t>
            </a:r>
            <a:r>
              <a:rPr lang="en-US" altLang="en-US" sz="3200" dirty="0" smtClean="0"/>
              <a:t>remodel $$.</a:t>
            </a:r>
            <a:endParaRPr lang="en-US" altLang="en-US" sz="3200" dirty="0" smtClean="0"/>
          </a:p>
          <a:p>
            <a:r>
              <a:rPr lang="en-US" altLang="en-US" sz="3200" dirty="0" smtClean="0"/>
              <a:t>Make appropriate teaching </a:t>
            </a:r>
            <a:r>
              <a:rPr lang="en-US" altLang="en-US" sz="3200" dirty="0" smtClean="0"/>
              <a:t>assignments. </a:t>
            </a:r>
            <a:endParaRPr lang="en-US" altLang="en-US" sz="3200" dirty="0" smtClean="0"/>
          </a:p>
          <a:p>
            <a:r>
              <a:rPr lang="en-US" altLang="en-US" sz="3200" dirty="0" smtClean="0"/>
              <a:t>Value </a:t>
            </a:r>
            <a:r>
              <a:rPr lang="en-US" altLang="en-US" sz="3200" dirty="0" smtClean="0"/>
              <a:t>strong orientation toward teaching in the hiring </a:t>
            </a:r>
            <a:r>
              <a:rPr lang="en-US" altLang="en-US" sz="3200" dirty="0" smtClean="0"/>
              <a:t>and promotion processes.</a:t>
            </a:r>
            <a:endParaRPr lang="en-US" altLang="en-US" sz="3200" dirty="0" smtClean="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spTree>
    <p:extLst>
      <p:ext uri="{BB962C8B-B14F-4D97-AF65-F5344CB8AC3E}">
        <p14:creationId xmlns:p14="http://schemas.microsoft.com/office/powerpoint/2010/main" val="34068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042" y="2285992"/>
            <a:ext cx="6449176" cy="1421941"/>
          </a:xfrm>
        </p:spPr>
        <p:txBody>
          <a:bodyPr>
            <a:normAutofit/>
          </a:bodyPr>
          <a:lstStyle/>
          <a:p>
            <a:r>
              <a:rPr lang="en-US" dirty="0" smtClean="0"/>
              <a:t>Broader Impacts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15710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27" y="230690"/>
            <a:ext cx="6637084" cy="691786"/>
          </a:xfrm>
        </p:spPr>
        <p:txBody>
          <a:bodyPr>
            <a:normAutofit fontScale="90000"/>
          </a:bodyPr>
          <a:lstStyle/>
          <a:p>
            <a:r>
              <a:rPr lang="en-US" dirty="0" smtClean="0"/>
              <a:t>University Recognition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6600"/>
                </a:solidFill>
              </a:rPr>
              <a:t>Undergrad Review:  </a:t>
            </a:r>
            <a:r>
              <a:rPr lang="en-US" dirty="0" smtClean="0">
                <a:solidFill>
                  <a:schemeClr val="tx1"/>
                </a:solidFill>
              </a:rPr>
              <a:t>The faculty is to be commended on the well-integrated, focused, collaborative culture that has been fostered. … This </a:t>
            </a:r>
            <a:r>
              <a:rPr lang="en-US" dirty="0">
                <a:solidFill>
                  <a:schemeClr val="tx1"/>
                </a:solidFill>
              </a:rPr>
              <a:t>curriculum should </a:t>
            </a:r>
            <a:r>
              <a:rPr lang="en-US" dirty="0" smtClean="0">
                <a:solidFill>
                  <a:schemeClr val="tx1"/>
                </a:solidFill>
              </a:rPr>
              <a:t>be </a:t>
            </a:r>
            <a:r>
              <a:rPr lang="en-US" dirty="0">
                <a:solidFill>
                  <a:schemeClr val="tx1"/>
                </a:solidFill>
              </a:rPr>
              <a:t>regarded as a major strength of the Department and a standard that other physics programs nationwide aspire to.  </a:t>
            </a:r>
            <a:endParaRPr lang="en-US" dirty="0" smtClean="0">
              <a:solidFill>
                <a:schemeClr val="tx1"/>
              </a:solidFill>
            </a:endParaRPr>
          </a:p>
          <a:p>
            <a:r>
              <a:rPr lang="en-US" dirty="0" smtClean="0">
                <a:solidFill>
                  <a:srgbClr val="FF6600"/>
                </a:solidFill>
              </a:rPr>
              <a:t>College of Science Strategic </a:t>
            </a:r>
            <a:r>
              <a:rPr lang="en-US" dirty="0">
                <a:solidFill>
                  <a:srgbClr val="FF6600"/>
                </a:solidFill>
              </a:rPr>
              <a:t>Plan:  </a:t>
            </a:r>
            <a:r>
              <a:rPr lang="en-US" dirty="0" smtClean="0">
                <a:solidFill>
                  <a:schemeClr val="tx1"/>
                </a:solidFill>
              </a:rPr>
              <a:t>An </a:t>
            </a:r>
            <a:r>
              <a:rPr lang="en-US" dirty="0">
                <a:solidFill>
                  <a:schemeClr val="tx1"/>
                </a:solidFill>
              </a:rPr>
              <a:t>NSF-funded Paradigms in Physics Program is a nationally recognized, innovative curriculum approach that teaches undergraduates to think like physicists and is regarded as a standard in physics education. </a:t>
            </a:r>
            <a:endParaRPr lang="en-US" dirty="0" smtClean="0">
              <a:solidFill>
                <a:schemeClr val="tx1"/>
              </a:solidFill>
            </a:endParaRPr>
          </a:p>
          <a:p>
            <a:r>
              <a:rPr lang="en-US" dirty="0" smtClean="0">
                <a:solidFill>
                  <a:srgbClr val="FF6600"/>
                </a:solidFill>
              </a:rPr>
              <a:t>Teaching Awards: </a:t>
            </a:r>
            <a:r>
              <a:rPr lang="en-US" dirty="0" smtClean="0">
                <a:solidFill>
                  <a:schemeClr val="tx1"/>
                </a:solidFill>
              </a:rPr>
              <a:t>CAM, JT, TD, Paradigms TAs</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57949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Recognition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727" y="990452"/>
            <a:ext cx="5553075" cy="866775"/>
          </a:xfrm>
        </p:spPr>
      </p:pic>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50" y="2406973"/>
            <a:ext cx="6997700" cy="3975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0" y="1857227"/>
            <a:ext cx="3975100" cy="939800"/>
          </a:xfrm>
          <a:prstGeom prst="rect">
            <a:avLst/>
          </a:prstGeom>
        </p:spPr>
      </p:pic>
    </p:spTree>
    <p:extLst>
      <p:ext uri="{BB962C8B-B14F-4D97-AF65-F5344CB8AC3E}">
        <p14:creationId xmlns:p14="http://schemas.microsoft.com/office/powerpoint/2010/main" val="305423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04800"/>
            <a:ext cx="7772400" cy="685800"/>
          </a:xfrm>
        </p:spPr>
        <p:txBody>
          <a:bodyPr>
            <a:normAutofit fontScale="90000"/>
          </a:bodyPr>
          <a:lstStyle/>
          <a:p>
            <a:r>
              <a:rPr lang="en-US" altLang="en-US" dirty="0" smtClean="0"/>
              <a:t>DBER Funding in PH</a:t>
            </a:r>
          </a:p>
        </p:txBody>
      </p:sp>
      <p:sp>
        <p:nvSpPr>
          <p:cNvPr id="19459" name="Content Placeholder 2"/>
          <p:cNvSpPr>
            <a:spLocks noGrp="1"/>
          </p:cNvSpPr>
          <p:nvPr>
            <p:ph idx="1"/>
          </p:nvPr>
        </p:nvSpPr>
        <p:spPr>
          <a:xfrm>
            <a:off x="685800" y="1143000"/>
            <a:ext cx="7772400" cy="4572000"/>
          </a:xfrm>
        </p:spPr>
        <p:txBody>
          <a:bodyPr>
            <a:noAutofit/>
          </a:bodyPr>
          <a:lstStyle/>
          <a:p>
            <a:r>
              <a:rPr lang="en-US" altLang="en-US" sz="2800" dirty="0"/>
              <a:t>$2.8 M  Paradigms (12)</a:t>
            </a:r>
          </a:p>
          <a:p>
            <a:r>
              <a:rPr lang="en-US" altLang="en-US" sz="2800" dirty="0"/>
              <a:t>$2.7 M  Science Accessibility (4)</a:t>
            </a:r>
          </a:p>
          <a:p>
            <a:r>
              <a:rPr lang="en-US" altLang="en-US" sz="2800" dirty="0"/>
              <a:t>$2.6 M Teacher Preparation (6)</a:t>
            </a:r>
          </a:p>
          <a:p>
            <a:r>
              <a:rPr lang="en-US" altLang="en-US" sz="2800" dirty="0"/>
              <a:t>$2.1 M  Lower-Division Reform (7)</a:t>
            </a:r>
          </a:p>
          <a:p>
            <a:r>
              <a:rPr lang="en-US" altLang="en-US" sz="2800" dirty="0" smtClean="0"/>
              <a:t>$0.8 M  Computational (6)</a:t>
            </a:r>
          </a:p>
          <a:p>
            <a:r>
              <a:rPr lang="en-US" altLang="en-US" sz="2800" dirty="0" smtClean="0"/>
              <a:t>$</a:t>
            </a:r>
            <a:r>
              <a:rPr lang="en-US" altLang="en-US" sz="2800" dirty="0"/>
              <a:t>0.8 M  Graduate Preparation (3)</a:t>
            </a:r>
          </a:p>
          <a:p>
            <a:r>
              <a:rPr lang="en-US" altLang="en-US" sz="2800" dirty="0" smtClean="0"/>
              <a:t>$</a:t>
            </a:r>
            <a:r>
              <a:rPr lang="en-US" altLang="en-US" sz="2800" dirty="0"/>
              <a:t>0.4 M  Undergraduate Laboratories (2)</a:t>
            </a:r>
          </a:p>
          <a:p>
            <a:r>
              <a:rPr lang="en-US" altLang="en-US" sz="2800" dirty="0"/>
              <a:t>$0.3 M  Undergraduate Programs (2)</a:t>
            </a:r>
          </a:p>
          <a:p>
            <a:r>
              <a:rPr lang="en-US" altLang="en-US" sz="2800" dirty="0"/>
              <a:t>$0.1 M  Women in Physics (2</a:t>
            </a:r>
            <a:r>
              <a:rPr lang="en-US" altLang="en-US" sz="2800" dirty="0" smtClean="0"/>
              <a:t>)</a:t>
            </a:r>
          </a:p>
          <a:p>
            <a:pPr marL="0" indent="0">
              <a:spcBef>
                <a:spcPts val="1800"/>
              </a:spcBef>
              <a:buNone/>
            </a:pPr>
            <a:r>
              <a:rPr lang="en-US" altLang="en-US" sz="2800" dirty="0"/>
              <a:t> </a:t>
            </a:r>
            <a:r>
              <a:rPr lang="en-US" altLang="en-US" sz="2800" dirty="0" smtClean="0"/>
              <a:t>  $12.8M  Total</a:t>
            </a:r>
            <a:endParaRPr lang="en-US" altLang="en-US" sz="2800" dirty="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cxnSp>
        <p:nvCxnSpPr>
          <p:cNvPr id="3" name="Straight Connector 2"/>
          <p:cNvCxnSpPr/>
          <p:nvPr/>
        </p:nvCxnSpPr>
        <p:spPr>
          <a:xfrm flipV="1">
            <a:off x="685800" y="5870334"/>
            <a:ext cx="7803859" cy="11325"/>
          </a:xfrm>
          <a:prstGeom prst="line">
            <a:avLst/>
          </a:prstGeom>
          <a:noFill/>
          <a:ln w="25400" cap="flat">
            <a:solidFill>
              <a:srgbClr val="FF9966"/>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6192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2/15/2016</a:t>
            </a:r>
            <a:endParaRPr lang="en-US"/>
          </a:p>
        </p:txBody>
      </p:sp>
      <p:sp>
        <p:nvSpPr>
          <p:cNvPr id="11" name="Footer Placeholder 4"/>
          <p:cNvSpPr>
            <a:spLocks noGrp="1"/>
          </p:cNvSpPr>
          <p:nvPr>
            <p:ph type="ftr" sz="quarter" idx="11"/>
          </p:nvPr>
        </p:nvSpPr>
        <p:spPr/>
        <p:txBody>
          <a:bodyPr/>
          <a:lstStyle/>
          <a:p>
            <a:pPr>
              <a:defRPr/>
            </a:pPr>
            <a:r>
              <a:rPr lang="en-US"/>
              <a:t>Paradigms 2.0</a:t>
            </a:r>
          </a:p>
        </p:txBody>
      </p:sp>
      <p:sp>
        <p:nvSpPr>
          <p:cNvPr id="5124" name="Rectangle 2"/>
          <p:cNvSpPr>
            <a:spLocks noGrp="1" noChangeArrowheads="1"/>
          </p:cNvSpPr>
          <p:nvPr>
            <p:ph type="title"/>
          </p:nvPr>
        </p:nvSpPr>
        <p:spPr>
          <a:xfrm>
            <a:off x="609600" y="152400"/>
            <a:ext cx="7848600" cy="914400"/>
          </a:xfrm>
        </p:spPr>
        <p:txBody>
          <a:bodyPr>
            <a:normAutofit fontScale="90000"/>
          </a:bodyPr>
          <a:lstStyle/>
          <a:p>
            <a:pPr eaLnBrk="1" hangingPunct="1"/>
            <a:r>
              <a:rPr lang="en-US" altLang="en-US" smtClean="0"/>
              <a:t>Support</a:t>
            </a:r>
          </a:p>
        </p:txBody>
      </p:sp>
      <p:sp>
        <p:nvSpPr>
          <p:cNvPr id="5125" name="Rectangle 3"/>
          <p:cNvSpPr>
            <a:spLocks noGrp="1" noChangeArrowheads="1"/>
          </p:cNvSpPr>
          <p:nvPr>
            <p:ph type="body" idx="1"/>
          </p:nvPr>
        </p:nvSpPr>
        <p:spPr>
          <a:xfrm>
            <a:off x="609600" y="1120300"/>
            <a:ext cx="6172200" cy="5181600"/>
          </a:xfrm>
        </p:spPr>
        <p:txBody>
          <a:bodyPr>
            <a:normAutofit/>
          </a:bodyPr>
          <a:lstStyle/>
          <a:p>
            <a:pPr eaLnBrk="1" hangingPunct="1"/>
            <a:r>
              <a:rPr lang="en-US" altLang="en-US" sz="2800" dirty="0"/>
              <a:t>National Science Foundation</a:t>
            </a:r>
          </a:p>
          <a:p>
            <a:pPr lvl="1" eaLnBrk="1" hangingPunct="1"/>
            <a:r>
              <a:rPr lang="en-US" altLang="en-US" dirty="0" smtClean="0"/>
              <a:t>DUE-9653250, 0231194, 0618877</a:t>
            </a:r>
          </a:p>
          <a:p>
            <a:pPr lvl="1" eaLnBrk="1" hangingPunct="1"/>
            <a:r>
              <a:rPr lang="en-US" altLang="en-US" dirty="0" smtClean="0"/>
              <a:t>DUE-0837829, 1023120, 1323800</a:t>
            </a:r>
          </a:p>
          <a:p>
            <a:pPr lvl="1" eaLnBrk="1" hangingPunct="1"/>
            <a:r>
              <a:rPr lang="en-US" altLang="en-US" dirty="0" smtClean="0"/>
              <a:t>DUE-0088901, 0231032, 0837829</a:t>
            </a:r>
          </a:p>
          <a:p>
            <a:pPr eaLnBrk="1" hangingPunct="1"/>
            <a:r>
              <a:rPr lang="en-US" altLang="en-US" sz="2800" dirty="0"/>
              <a:t>Oregon State University</a:t>
            </a:r>
          </a:p>
          <a:p>
            <a:pPr eaLnBrk="1" hangingPunct="1">
              <a:spcBef>
                <a:spcPct val="10000"/>
              </a:spcBef>
            </a:pPr>
            <a:r>
              <a:rPr lang="en-US" altLang="en-US" sz="2800" dirty="0"/>
              <a:t>Oregon Collaborative for Excellence in the Preparation of Teachers</a:t>
            </a:r>
          </a:p>
          <a:p>
            <a:pPr eaLnBrk="1" hangingPunct="1"/>
            <a:r>
              <a:rPr lang="en-US" altLang="en-US" sz="2800" dirty="0"/>
              <a:t>Grinnell College</a:t>
            </a:r>
            <a:endParaRPr lang="en-US" altLang="en-US" dirty="0" smtClean="0"/>
          </a:p>
          <a:p>
            <a:pPr eaLnBrk="1" hangingPunct="1"/>
            <a:r>
              <a:rPr lang="en-US" altLang="en-US" sz="2800" dirty="0"/>
              <a:t>Mount Holyoke College</a:t>
            </a:r>
          </a:p>
          <a:p>
            <a:pPr eaLnBrk="1" hangingPunct="1"/>
            <a:r>
              <a:rPr lang="en-US" altLang="en-US" sz="2800" dirty="0"/>
              <a:t>Utah State University</a:t>
            </a:r>
          </a:p>
        </p:txBody>
      </p:sp>
      <p:pic>
        <p:nvPicPr>
          <p:cNvPr id="5126" name="Picture 4" descr="ns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709614"/>
            <a:ext cx="11763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grinnellcro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4191000"/>
            <a:ext cx="1295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6" descr="ocept_fa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1" y="3581401"/>
            <a:ext cx="1219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8768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pc_wm_v_4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2775" y="2209801"/>
            <a:ext cx="1017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 descr="US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1" y="5562601"/>
            <a:ext cx="2143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036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27" y="230689"/>
            <a:ext cx="4446343" cy="1522609"/>
          </a:xfrm>
        </p:spPr>
        <p:txBody>
          <a:bodyPr>
            <a:normAutofit fontScale="90000"/>
          </a:bodyPr>
          <a:lstStyle/>
          <a:p>
            <a:r>
              <a:rPr lang="en-US" dirty="0"/>
              <a:t>Lower-Division </a:t>
            </a:r>
            <a:r>
              <a:rPr lang="en-US" dirty="0" smtClean="0"/>
              <a:t/>
            </a:r>
            <a:br>
              <a:rPr lang="en-US" dirty="0" smtClean="0"/>
            </a:br>
            <a:r>
              <a:rPr lang="en-US" dirty="0" smtClean="0"/>
              <a:t>Reform</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28674" name="Picture 2" descr="If I flip my classroom, maybe I can do this with anim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6070" y="1231812"/>
            <a:ext cx="3189643" cy="2392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20" y="2570956"/>
            <a:ext cx="4194496" cy="3145872"/>
          </a:xfrm>
          <a:prstGeom prst="rect">
            <a:avLst/>
          </a:prstGeom>
        </p:spPr>
      </p:pic>
      <p:sp>
        <p:nvSpPr>
          <p:cNvPr id="3" name="Rectangle 2"/>
          <p:cNvSpPr/>
          <p:nvPr/>
        </p:nvSpPr>
        <p:spPr>
          <a:xfrm>
            <a:off x="4572001" y="3893252"/>
            <a:ext cx="4572000" cy="1823576"/>
          </a:xfrm>
          <a:prstGeom prst="rect">
            <a:avLst/>
          </a:prstGeom>
        </p:spPr>
        <p:txBody>
          <a:bodyPr>
            <a:spAutoFit/>
          </a:bodyPr>
          <a:lstStyle/>
          <a:p>
            <a:r>
              <a:rPr lang="en-US" sz="5625" dirty="0" smtClean="0">
                <a:solidFill>
                  <a:srgbClr val="FF6600"/>
                </a:solidFill>
                <a:latin typeface="Oswald"/>
                <a:sym typeface="Oswald"/>
              </a:rPr>
              <a:t>ESTEME</a:t>
            </a:r>
          </a:p>
          <a:p>
            <a:r>
              <a:rPr lang="en-US" sz="5625" dirty="0" smtClean="0">
                <a:solidFill>
                  <a:srgbClr val="FF6600"/>
                </a:solidFill>
                <a:latin typeface="Oswald"/>
                <a:sym typeface="Oswald"/>
              </a:rPr>
              <a:t>@OSU</a:t>
            </a:r>
            <a:endParaRPr lang="en-US" dirty="0"/>
          </a:p>
        </p:txBody>
      </p:sp>
    </p:spTree>
    <p:extLst>
      <p:ext uri="{BB962C8B-B14F-4D97-AF65-F5344CB8AC3E}">
        <p14:creationId xmlns:p14="http://schemas.microsoft.com/office/powerpoint/2010/main" val="219449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799"/>
            <a:ext cx="3961701" cy="1440111"/>
          </a:xfrm>
        </p:spPr>
        <p:txBody>
          <a:bodyPr>
            <a:normAutofit fontScale="90000"/>
          </a:bodyPr>
          <a:lstStyle/>
          <a:p>
            <a:r>
              <a:rPr lang="en-US" altLang="en-US" sz="4800" dirty="0" smtClean="0"/>
              <a:t>What is the Paradigms?</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smtClean="0"/>
              <a:t>Paradigms 2.0</a:t>
            </a:r>
            <a:endParaRPr lang="en-US"/>
          </a:p>
        </p:txBody>
      </p:sp>
      <p:grpSp>
        <p:nvGrpSpPr>
          <p:cNvPr id="6" name="Group 5"/>
          <p:cNvGrpSpPr/>
          <p:nvPr/>
        </p:nvGrpSpPr>
        <p:grpSpPr>
          <a:xfrm>
            <a:off x="2451551" y="1044030"/>
            <a:ext cx="6543676" cy="5602774"/>
            <a:chOff x="1528762" y="1044030"/>
            <a:chExt cx="6543676" cy="5602774"/>
          </a:xfrm>
        </p:grpSpPr>
        <p:sp>
          <p:nvSpPr>
            <p:cNvPr id="17414" name="Oval 5"/>
            <p:cNvSpPr>
              <a:spLocks noChangeAspect="1"/>
            </p:cNvSpPr>
            <p:nvPr/>
          </p:nvSpPr>
          <p:spPr bwMode="auto">
            <a:xfrm>
              <a:off x="2286000" y="1600200"/>
              <a:ext cx="4572000" cy="4572000"/>
            </a:xfrm>
            <a:prstGeom prst="ellipse">
              <a:avLst/>
            </a:prstGeom>
            <a:solidFill>
              <a:srgbClr val="FFCC99"/>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17415" name="Oval 6"/>
            <p:cNvSpPr>
              <a:spLocks noChangeAspect="1"/>
            </p:cNvSpPr>
            <p:nvPr/>
          </p:nvSpPr>
          <p:spPr bwMode="auto">
            <a:xfrm>
              <a:off x="2743200" y="2057400"/>
              <a:ext cx="3657600" cy="3657600"/>
            </a:xfrm>
            <a:prstGeom prst="ellipse">
              <a:avLst/>
            </a:prstGeom>
            <a:solidFill>
              <a:schemeClr val="bg1"/>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8" name="TextBox 7"/>
            <p:cNvSpPr txBox="1"/>
            <p:nvPr/>
          </p:nvSpPr>
          <p:spPr>
            <a:xfrm>
              <a:off x="2910980" y="1044030"/>
              <a:ext cx="3556010" cy="1200329"/>
            </a:xfrm>
            <a:prstGeom prst="rect">
              <a:avLst/>
            </a:prstGeom>
            <a:noFill/>
          </p:spPr>
          <p:txBody>
            <a:bodyPr wrap="square">
              <a:spAutoFit/>
            </a:bodyPr>
            <a:lstStyle/>
            <a:p>
              <a:pPr>
                <a:defRPr/>
              </a:pPr>
              <a:r>
                <a:rPr lang="en-US" sz="3600" dirty="0">
                  <a:latin typeface="+mj-lt"/>
                </a:rPr>
                <a:t>Departmental Curriculum</a:t>
              </a:r>
            </a:p>
          </p:txBody>
        </p:sp>
        <p:sp>
          <p:nvSpPr>
            <p:cNvPr id="17417" name="Rectangle 8"/>
            <p:cNvSpPr>
              <a:spLocks noChangeArrowheads="1"/>
            </p:cNvSpPr>
            <p:nvPr/>
          </p:nvSpPr>
          <p:spPr bwMode="auto">
            <a:xfrm>
              <a:off x="5643563" y="4584701"/>
              <a:ext cx="24288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r>
                <a:rPr lang="en-US" altLang="en-US" dirty="0">
                  <a:solidFill>
                    <a:srgbClr val="000000"/>
                  </a:solidFill>
                  <a:latin typeface="Times New Roman" panose="02020603050405020304" pitchFamily="18" charset="0"/>
                </a:rPr>
                <a:t>Model Curriculum</a:t>
              </a:r>
            </a:p>
            <a:p>
              <a:r>
                <a:rPr lang="en-US" altLang="en-US" dirty="0">
                  <a:solidFill>
                    <a:srgbClr val="000000"/>
                  </a:solidFill>
                  <a:latin typeface="Times New Roman" panose="02020603050405020304" pitchFamily="18" charset="0"/>
                </a:rPr>
                <a:t>/Planning Structure</a:t>
              </a:r>
            </a:p>
          </p:txBody>
        </p:sp>
        <p:sp>
          <p:nvSpPr>
            <p:cNvPr id="17418" name="Rectangle 9"/>
            <p:cNvSpPr>
              <a:spLocks noChangeArrowheads="1"/>
            </p:cNvSpPr>
            <p:nvPr/>
          </p:nvSpPr>
          <p:spPr bwMode="auto">
            <a:xfrm>
              <a:off x="1528762" y="4823590"/>
              <a:ext cx="2400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r>
                <a:rPr lang="en-US" altLang="en-US" dirty="0">
                  <a:solidFill>
                    <a:srgbClr val="000000"/>
                  </a:solidFill>
                  <a:latin typeface="Times New Roman" panose="02020603050405020304" pitchFamily="18" charset="0"/>
                </a:rPr>
                <a:t>PER </a:t>
              </a:r>
              <a:r>
                <a:rPr lang="en-US" altLang="en-US" dirty="0" smtClean="0">
                  <a:solidFill>
                    <a:srgbClr val="000000"/>
                  </a:solidFill>
                  <a:latin typeface="Times New Roman" panose="02020603050405020304" pitchFamily="18" charset="0"/>
                </a:rPr>
                <a:t>Laboratory</a:t>
              </a:r>
              <a:endParaRPr lang="en-US" altLang="en-US" dirty="0">
                <a:solidFill>
                  <a:srgbClr val="000000"/>
                </a:solidFill>
                <a:latin typeface="Times New Roman" panose="02020603050405020304" pitchFamily="18" charset="0"/>
              </a:endParaRPr>
            </a:p>
          </p:txBody>
        </p:sp>
        <p:sp>
          <p:nvSpPr>
            <p:cNvPr id="2" name="Right Arrow 1"/>
            <p:cNvSpPr/>
            <p:nvPr/>
          </p:nvSpPr>
          <p:spPr bwMode="auto">
            <a:xfrm rot="3490113">
              <a:off x="5883613" y="2692434"/>
              <a:ext cx="1086447" cy="609600"/>
            </a:xfrm>
            <a:prstGeom prst="rightArrow">
              <a:avLst/>
            </a:prstGeom>
            <a:solidFill>
              <a:srgbClr val="FF6600"/>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342882" indent="-342882" defTabSz="914353" fontAlgn="base" hangingPunct="1">
                <a:spcBef>
                  <a:spcPct val="20000"/>
                </a:spcBef>
                <a:spcAft>
                  <a:spcPct val="0"/>
                </a:spcAft>
              </a:pPr>
              <a:endParaRPr lang="en-US" sz="3200">
                <a:solidFill>
                  <a:schemeClr val="tx1"/>
                </a:solidFill>
                <a:latin typeface="MT Symbol" pitchFamily="82" charset="2"/>
              </a:endParaRPr>
            </a:p>
          </p:txBody>
        </p:sp>
        <p:sp>
          <p:nvSpPr>
            <p:cNvPr id="13" name="Right Arrow 12"/>
            <p:cNvSpPr/>
            <p:nvPr/>
          </p:nvSpPr>
          <p:spPr bwMode="auto">
            <a:xfrm rot="10800000">
              <a:off x="3943351" y="5638799"/>
              <a:ext cx="1086447" cy="609600"/>
            </a:xfrm>
            <a:prstGeom prst="rightArrow">
              <a:avLst/>
            </a:prstGeom>
            <a:solidFill>
              <a:srgbClr val="FF6600"/>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342882" indent="-342882" defTabSz="914353" fontAlgn="base" hangingPunct="1">
                <a:spcBef>
                  <a:spcPct val="20000"/>
                </a:spcBef>
                <a:spcAft>
                  <a:spcPct val="0"/>
                </a:spcAft>
              </a:pPr>
              <a:endParaRPr lang="en-US" sz="3200">
                <a:solidFill>
                  <a:schemeClr val="tx1"/>
                </a:solidFill>
                <a:latin typeface="MT Symbol" pitchFamily="82" charset="2"/>
              </a:endParaRPr>
            </a:p>
          </p:txBody>
        </p:sp>
      </p:grpSp>
    </p:spTree>
    <p:extLst>
      <p:ext uri="{BB962C8B-B14F-4D97-AF65-F5344CB8AC3E}">
        <p14:creationId xmlns:p14="http://schemas.microsoft.com/office/powerpoint/2010/main" val="334324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26" y="1044204"/>
            <a:ext cx="6964255" cy="817934"/>
          </a:xfrm>
        </p:spPr>
        <p:txBody>
          <a:bodyPr>
            <a:noAutofit/>
          </a:bodyPr>
          <a:lstStyle/>
          <a:p>
            <a:r>
              <a:rPr lang="en-US" sz="4800" dirty="0" smtClean="0">
                <a:solidFill>
                  <a:srgbClr val="FFCC99"/>
                </a:solidFill>
              </a:rPr>
              <a:t>Curriculum </a:t>
            </a:r>
            <a:r>
              <a:rPr lang="en-US" sz="4800" dirty="0" smtClean="0">
                <a:solidFill>
                  <a:srgbClr val="FFCC99"/>
                </a:solidFill>
              </a:rPr>
              <a:t>development</a:t>
            </a:r>
            <a:endParaRPr lang="en-US" sz="4800" dirty="0">
              <a:solidFill>
                <a:srgbClr val="FFCC99"/>
              </a:solidFill>
            </a:endParaRPr>
          </a:p>
        </p:txBody>
      </p:sp>
      <p:sp>
        <p:nvSpPr>
          <p:cNvPr id="4" name="Title 1"/>
          <p:cNvSpPr txBox="1">
            <a:spLocks/>
          </p:cNvSpPr>
          <p:nvPr/>
        </p:nvSpPr>
        <p:spPr>
          <a:xfrm>
            <a:off x="3397688" y="3740224"/>
            <a:ext cx="5091971" cy="23111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7500"/>
          </a:bodyPr>
          <a:lst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FF6600"/>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a:lstStyle>
          <a:p>
            <a:pPr hangingPunct="1"/>
            <a:r>
              <a:rPr lang="en-US" sz="4900" dirty="0" smtClean="0"/>
              <a:t>Research Opportunities</a:t>
            </a:r>
            <a:endParaRPr lang="en-US" sz="4800" dirty="0"/>
          </a:p>
        </p:txBody>
      </p:sp>
      <p:sp>
        <p:nvSpPr>
          <p:cNvPr id="5" name="Title 1"/>
          <p:cNvSpPr txBox="1">
            <a:spLocks noGrp="1"/>
          </p:cNvSpPr>
          <p:nvPr>
            <p:ph idx="1"/>
          </p:nvPr>
        </p:nvSpPr>
        <p:spPr>
          <a:xfrm>
            <a:off x="1710452" y="2272565"/>
            <a:ext cx="5856418" cy="11636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FF6600"/>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a:lstStyle>
          <a:p>
            <a:pPr hangingPunct="1"/>
            <a:r>
              <a:rPr lang="en-US" sz="4800" dirty="0" smtClean="0">
                <a:solidFill>
                  <a:srgbClr val="FF9966"/>
                </a:solidFill>
              </a:rPr>
              <a:t>Student difficulties</a:t>
            </a:r>
            <a:endParaRPr lang="en-US" sz="4800" dirty="0">
              <a:solidFill>
                <a:srgbClr val="FF9966"/>
              </a:solidFill>
            </a:endParaRPr>
          </a:p>
        </p:txBody>
      </p:sp>
      <p:sp>
        <p:nvSpPr>
          <p:cNvPr id="6" name="Date Placeholder 5"/>
          <p:cNvSpPr>
            <a:spLocks noGrp="1"/>
          </p:cNvSpPr>
          <p:nvPr>
            <p:ph type="dt" sz="half" idx="10"/>
          </p:nvPr>
        </p:nvSpPr>
        <p:spPr/>
        <p:txBody>
          <a:bodyPr/>
          <a:lstStyle/>
          <a:p>
            <a:pPr>
              <a:defRPr/>
            </a:pPr>
            <a:r>
              <a:rPr lang="en-US" smtClean="0"/>
              <a:t>2/15/2016</a:t>
            </a:r>
            <a:endParaRPr lang="en-US" dirty="0"/>
          </a:p>
        </p:txBody>
      </p:sp>
      <p:sp>
        <p:nvSpPr>
          <p:cNvPr id="7" name="Footer Placeholder 6"/>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99426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Stern-</a:t>
            </a:r>
            <a:r>
              <a:rPr lang="en-US" dirty="0" err="1" smtClean="0"/>
              <a:t>Gerlach</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Spins</a:t>
            </a:r>
            <a:r>
              <a:rPr lang="en-US" dirty="0" smtClean="0"/>
              <a:t> course, developed by David McIntyre, uses a simulation of successive Stern-</a:t>
            </a:r>
            <a:r>
              <a:rPr lang="en-US" dirty="0" err="1" smtClean="0"/>
              <a:t>Gerlach</a:t>
            </a:r>
            <a:r>
              <a:rPr lang="en-US" dirty="0" smtClean="0"/>
              <a:t> </a:t>
            </a:r>
            <a:r>
              <a:rPr lang="en-US" dirty="0" err="1" smtClean="0"/>
              <a:t>apparati</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12" y="2658971"/>
            <a:ext cx="6125777" cy="2253630"/>
          </a:xfrm>
          <a:prstGeom prst="rect">
            <a:avLst/>
          </a:prstGeom>
        </p:spPr>
      </p:pic>
    </p:spTree>
    <p:extLst>
      <p:ext uri="{BB962C8B-B14F-4D97-AF65-F5344CB8AC3E}">
        <p14:creationId xmlns:p14="http://schemas.microsoft.com/office/powerpoint/2010/main" val="349729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Quantum Operators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6338" y="1902714"/>
            <a:ext cx="6791325" cy="3905250"/>
          </a:xfrm>
        </p:spPr>
      </p:pic>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87150260"/>
              </p:ext>
            </p:extLst>
          </p:nvPr>
        </p:nvGraphicFramePr>
        <p:xfrm>
          <a:off x="2870200" y="1489964"/>
          <a:ext cx="3403600" cy="825500"/>
        </p:xfrm>
        <a:graphic>
          <a:graphicData uri="http://schemas.openxmlformats.org/presentationml/2006/ole">
            <mc:AlternateContent xmlns:mc="http://schemas.openxmlformats.org/markup-compatibility/2006">
              <mc:Choice xmlns:v="urn:schemas-microsoft-com:vml" Requires="v">
                <p:oleObj spid="_x0000_s3082" name="Equation" r:id="rId4" imgW="3403440" imgH="825480" progId="Equation.DSMT4">
                  <p:embed/>
                </p:oleObj>
              </mc:Choice>
              <mc:Fallback>
                <p:oleObj name="Equation" r:id="rId4" imgW="3403440" imgH="825480" progId="Equation.DSMT4">
                  <p:embed/>
                  <p:pic>
                    <p:nvPicPr>
                      <p:cNvPr id="0" name=""/>
                      <p:cNvPicPr/>
                      <p:nvPr/>
                    </p:nvPicPr>
                    <p:blipFill>
                      <a:blip r:embed="rId5"/>
                      <a:stretch>
                        <a:fillRect/>
                      </a:stretch>
                    </p:blipFill>
                    <p:spPr>
                      <a:xfrm>
                        <a:off x="2870200" y="1489964"/>
                        <a:ext cx="3403600" cy="825500"/>
                      </a:xfrm>
                      <a:prstGeom prst="rect">
                        <a:avLst/>
                      </a:prstGeom>
                    </p:spPr>
                  </p:pic>
                </p:oleObj>
              </mc:Fallback>
            </mc:AlternateContent>
          </a:graphicData>
        </a:graphic>
      </p:graphicFrame>
      <p:sp>
        <p:nvSpPr>
          <p:cNvPr id="8" name="TextBox 7"/>
          <p:cNvSpPr txBox="1"/>
          <p:nvPr/>
        </p:nvSpPr>
        <p:spPr>
          <a:xfrm>
            <a:off x="1561339" y="5167960"/>
            <a:ext cx="571470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mn-ea"/>
                <a:cs typeface="+mn-cs"/>
                <a:sym typeface="Helvetica Light"/>
              </a:rPr>
              <a:t>E. Gire &amp; C. Manogue, PERC 2011</a:t>
            </a: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01749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Allegory</a:t>
            </a:r>
            <a:endParaRPr lang="en-US" dirty="0"/>
          </a:p>
        </p:txBody>
      </p:sp>
      <p:sp>
        <p:nvSpPr>
          <p:cNvPr id="3" name="Content Placeholder 2"/>
          <p:cNvSpPr>
            <a:spLocks noGrp="1"/>
          </p:cNvSpPr>
          <p:nvPr>
            <p:ph idx="1"/>
          </p:nvPr>
        </p:nvSpPr>
        <p:spPr/>
        <p:txBody>
          <a:bodyPr/>
          <a:lstStyle/>
          <a:p>
            <a:r>
              <a:rPr lang="en-US" dirty="0" smtClean="0"/>
              <a:t>Use a whole class kinesthetic activity to tell the allegorical story of what happens inside the Stern-</a:t>
            </a:r>
            <a:r>
              <a:rPr lang="en-US" dirty="0" err="1" smtClean="0"/>
              <a:t>Gerlach</a:t>
            </a:r>
            <a:r>
              <a:rPr lang="en-US" dirty="0" smtClean="0"/>
              <a:t> machine.</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7" y="2666673"/>
            <a:ext cx="8844183" cy="318576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410148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Name the Experiment</a:t>
            </a:r>
            <a:endParaRPr lang="en-US" dirty="0"/>
          </a:p>
        </p:txBody>
      </p:sp>
      <p:sp>
        <p:nvSpPr>
          <p:cNvPr id="3" name="Content Placeholder 2"/>
          <p:cNvSpPr>
            <a:spLocks noGrp="1"/>
          </p:cNvSpPr>
          <p:nvPr>
            <p:ph idx="1"/>
          </p:nvPr>
        </p:nvSpPr>
        <p:spPr/>
        <p:txBody>
          <a:bodyPr/>
          <a:lstStyle/>
          <a:p>
            <a:r>
              <a:rPr lang="en-US" dirty="0" smtClean="0"/>
              <a:t>Draw an experiment that would represent the following measurements:</a:t>
            </a:r>
          </a:p>
          <a:p>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dirty="0" smtClean="0"/>
              <a:t>Paradigms 2.0</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40004694"/>
              </p:ext>
            </p:extLst>
          </p:nvPr>
        </p:nvGraphicFramePr>
        <p:xfrm>
          <a:off x="1581847" y="2788038"/>
          <a:ext cx="2312468" cy="2312468"/>
        </p:xfrm>
        <a:graphic>
          <a:graphicData uri="http://schemas.openxmlformats.org/presentationml/2006/ole">
            <mc:AlternateContent xmlns:mc="http://schemas.openxmlformats.org/markup-compatibility/2006">
              <mc:Choice xmlns:v="urn:schemas-microsoft-com:vml" Requires="v">
                <p:oleObj spid="_x0000_s2092" name="Equation" r:id="rId3" imgW="1701720" imgH="1701720" progId="Equation.DSMT4">
                  <p:embed/>
                </p:oleObj>
              </mc:Choice>
              <mc:Fallback>
                <p:oleObj name="Equation" r:id="rId3" imgW="1701720" imgH="1701720" progId="Equation.DSMT4">
                  <p:embed/>
                  <p:pic>
                    <p:nvPicPr>
                      <p:cNvPr id="0" name=""/>
                      <p:cNvPicPr/>
                      <p:nvPr/>
                    </p:nvPicPr>
                    <p:blipFill>
                      <a:blip r:embed="rId4"/>
                      <a:stretch>
                        <a:fillRect/>
                      </a:stretch>
                    </p:blipFill>
                    <p:spPr>
                      <a:xfrm>
                        <a:off x="1581847" y="2788038"/>
                        <a:ext cx="2312468" cy="231246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9011061"/>
              </p:ext>
            </p:extLst>
          </p:nvPr>
        </p:nvGraphicFramePr>
        <p:xfrm>
          <a:off x="5772577" y="2784043"/>
          <a:ext cx="2295210" cy="2312468"/>
        </p:xfrm>
        <a:graphic>
          <a:graphicData uri="http://schemas.openxmlformats.org/presentationml/2006/ole">
            <mc:AlternateContent xmlns:mc="http://schemas.openxmlformats.org/markup-compatibility/2006">
              <mc:Choice xmlns:v="urn:schemas-microsoft-com:vml" Requires="v">
                <p:oleObj spid="_x0000_s2093" name="Equation" r:id="rId5" imgW="1688760" imgH="1701720" progId="Equation.DSMT4">
                  <p:embed/>
                </p:oleObj>
              </mc:Choice>
              <mc:Fallback>
                <p:oleObj name="Equation" r:id="rId5" imgW="1688760" imgH="1701720" progId="Equation.DSMT4">
                  <p:embed/>
                  <p:pic>
                    <p:nvPicPr>
                      <p:cNvPr id="0" name=""/>
                      <p:cNvPicPr/>
                      <p:nvPr/>
                    </p:nvPicPr>
                    <p:blipFill>
                      <a:blip r:embed="rId6"/>
                      <a:stretch>
                        <a:fillRect/>
                      </a:stretch>
                    </p:blipFill>
                    <p:spPr>
                      <a:xfrm>
                        <a:off x="5772577" y="2784043"/>
                        <a:ext cx="2295210" cy="2312468"/>
                      </a:xfrm>
                      <a:prstGeom prst="rect">
                        <a:avLst/>
                      </a:prstGeom>
                    </p:spPr>
                  </p:pic>
                </p:oleObj>
              </mc:Fallback>
            </mc:AlternateContent>
          </a:graphicData>
        </a:graphic>
      </p:graphicFrame>
      <p:sp>
        <p:nvSpPr>
          <p:cNvPr id="8" name="Rectangle 7"/>
          <p:cNvSpPr/>
          <p:nvPr/>
        </p:nvSpPr>
        <p:spPr>
          <a:xfrm>
            <a:off x="2241154" y="5559089"/>
            <a:ext cx="4908952" cy="523220"/>
          </a:xfrm>
          <a:prstGeom prst="rect">
            <a:avLst/>
          </a:prstGeom>
        </p:spPr>
        <p:txBody>
          <a:bodyPr wrap="square">
            <a:spAutoFit/>
          </a:bodyPr>
          <a:lstStyle/>
          <a:p>
            <a:pPr lvl="0" defTabSz="584200"/>
            <a:r>
              <a:rPr lang="en-US" sz="2800" dirty="0" smtClean="0"/>
              <a:t>D. Roundy </a:t>
            </a:r>
            <a:r>
              <a:rPr lang="en-US" sz="2800" i="1" dirty="0" smtClean="0"/>
              <a:t>et al</a:t>
            </a:r>
            <a:r>
              <a:rPr lang="en-US" sz="2800" dirty="0" smtClean="0"/>
              <a:t>., AJP  2014</a:t>
            </a:r>
            <a:endParaRPr lang="en-US" sz="2800" dirty="0"/>
          </a:p>
        </p:txBody>
      </p:sp>
    </p:spTree>
    <p:extLst>
      <p:ext uri="{BB962C8B-B14F-4D97-AF65-F5344CB8AC3E}">
        <p14:creationId xmlns:p14="http://schemas.microsoft.com/office/powerpoint/2010/main" val="975997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Name the Experi</a:t>
            </a:r>
            <a:r>
              <a:rPr lang="en-US" dirty="0" smtClean="0"/>
              <a:t>ment</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1026" name="Picture 2" descr="eenametheexperiment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773" y="2984893"/>
            <a:ext cx="4841776" cy="3298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466" y="1078232"/>
            <a:ext cx="3158805" cy="3562911"/>
          </a:xfrm>
          <a:prstGeom prst="rect">
            <a:avLst/>
          </a:prstGeom>
        </p:spPr>
      </p:pic>
    </p:spTree>
    <p:extLst>
      <p:ext uri="{BB962C8B-B14F-4D97-AF65-F5344CB8AC3E}">
        <p14:creationId xmlns:p14="http://schemas.microsoft.com/office/powerpoint/2010/main" val="100747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8877" y="230689"/>
            <a:ext cx="3517333" cy="6124711"/>
          </a:xfrm>
        </p:spPr>
      </p:pic>
      <p:sp>
        <p:nvSpPr>
          <p:cNvPr id="2" name="Title 1"/>
          <p:cNvSpPr>
            <a:spLocks noGrp="1"/>
          </p:cNvSpPr>
          <p:nvPr>
            <p:ph type="title"/>
          </p:nvPr>
        </p:nvSpPr>
        <p:spPr>
          <a:xfrm>
            <a:off x="669727" y="230689"/>
            <a:ext cx="2635535" cy="3443689"/>
          </a:xfrm>
        </p:spPr>
        <p:txBody>
          <a:bodyPr vert="vert270">
            <a:normAutofit fontScale="90000"/>
          </a:bodyPr>
          <a:lstStyle/>
          <a:p>
            <a:r>
              <a:rPr lang="en-US" dirty="0" smtClean="0"/>
              <a:t>Partial </a:t>
            </a:r>
            <a:br>
              <a:rPr lang="en-US" dirty="0" smtClean="0"/>
            </a:br>
            <a:r>
              <a:rPr lang="en-US" dirty="0" smtClean="0"/>
              <a:t>Derivatives </a:t>
            </a:r>
            <a:br>
              <a:rPr lang="en-US" dirty="0" smtClean="0"/>
            </a:br>
            <a:r>
              <a:rPr lang="en-US" dirty="0" smtClean="0"/>
              <a:t>Machine</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
        <p:nvSpPr>
          <p:cNvPr id="8" name="TextBox 7"/>
          <p:cNvSpPr txBox="1"/>
          <p:nvPr/>
        </p:nvSpPr>
        <p:spPr>
          <a:xfrm>
            <a:off x="488666" y="4404114"/>
            <a:ext cx="263553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8 papers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smtClean="0"/>
              <a:t>$.65 M</a:t>
            </a:r>
            <a:endParaRPr kumimoji="0" lang="en-US" sz="3600" b="0" i="0" u="none" strike="noStrike" cap="none" spc="0" normalizeH="0" baseline="0" dirty="0" smtClean="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73895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04800"/>
            <a:ext cx="7772400" cy="685800"/>
          </a:xfrm>
        </p:spPr>
        <p:txBody>
          <a:bodyPr>
            <a:normAutofit fontScale="90000"/>
          </a:bodyPr>
          <a:lstStyle/>
          <a:p>
            <a:r>
              <a:rPr lang="en-US" altLang="en-US" smtClean="0"/>
              <a:t>Partners</a:t>
            </a:r>
          </a:p>
        </p:txBody>
      </p:sp>
      <p:sp>
        <p:nvSpPr>
          <p:cNvPr id="20483" name="Content Placeholder 2"/>
          <p:cNvSpPr>
            <a:spLocks noGrp="1"/>
          </p:cNvSpPr>
          <p:nvPr>
            <p:ph idx="1"/>
          </p:nvPr>
        </p:nvSpPr>
        <p:spPr>
          <a:xfrm>
            <a:off x="685800" y="1064975"/>
            <a:ext cx="7772400" cy="4114800"/>
          </a:xfrm>
        </p:spPr>
        <p:txBody>
          <a:bodyPr>
            <a:normAutofit fontScale="40000" lnSpcReduction="20000"/>
          </a:bodyPr>
          <a:lstStyle/>
          <a:p>
            <a:r>
              <a:rPr lang="en-US" altLang="en-US" sz="7300" dirty="0" smtClean="0"/>
              <a:t>California State, San Marcos</a:t>
            </a:r>
          </a:p>
          <a:p>
            <a:r>
              <a:rPr lang="en-US" altLang="en-US" sz="7300" dirty="0" smtClean="0"/>
              <a:t>DePaul University</a:t>
            </a:r>
          </a:p>
          <a:p>
            <a:r>
              <a:rPr lang="en-US" altLang="en-US" sz="7300" dirty="0" smtClean="0"/>
              <a:t>University of Maine</a:t>
            </a:r>
          </a:p>
          <a:p>
            <a:r>
              <a:rPr lang="en-US" altLang="en-US" sz="7300" dirty="0" smtClean="0"/>
              <a:t>Missouri Southern State</a:t>
            </a:r>
          </a:p>
          <a:p>
            <a:r>
              <a:rPr lang="en-US" altLang="en-US" sz="7300" dirty="0" smtClean="0"/>
              <a:t>LBCC</a:t>
            </a:r>
          </a:p>
          <a:p>
            <a:r>
              <a:rPr lang="en-US" altLang="en-US" sz="7300" dirty="0" smtClean="0"/>
              <a:t>Saint Mary’s Univ.</a:t>
            </a:r>
          </a:p>
          <a:p>
            <a:r>
              <a:rPr lang="en-US" altLang="en-US" sz="7300" dirty="0" smtClean="0"/>
              <a:t>Virginia Tech</a:t>
            </a:r>
          </a:p>
          <a:p>
            <a:r>
              <a:rPr lang="en-US" altLang="en-US" sz="7300" dirty="0" smtClean="0"/>
              <a:t>Winona State</a:t>
            </a:r>
          </a:p>
          <a:p>
            <a:r>
              <a:rPr lang="en-US" altLang="en-US" sz="7300" dirty="0" smtClean="0"/>
              <a:t>Xavier University</a:t>
            </a:r>
          </a:p>
          <a:p>
            <a:endParaRPr lang="en-US" altLang="en-US" dirty="0" smtClean="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pic>
        <p:nvPicPr>
          <p:cNvPr id="2048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1420" y="1473258"/>
            <a:ext cx="1956922" cy="11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2484" y="2859979"/>
            <a:ext cx="1371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9713" y="2944396"/>
            <a:ext cx="2439092" cy="76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3477" y="3910106"/>
            <a:ext cx="2184924" cy="9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1420" y="4010979"/>
            <a:ext cx="2455751" cy="65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86046" y="5105400"/>
            <a:ext cx="16954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338" y="5349080"/>
            <a:ext cx="2565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54084" y="4966823"/>
            <a:ext cx="18288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2884" y="5077144"/>
            <a:ext cx="1276941" cy="149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7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799"/>
            <a:ext cx="3961701" cy="1440111"/>
          </a:xfrm>
        </p:spPr>
        <p:txBody>
          <a:bodyPr>
            <a:normAutofit fontScale="90000"/>
          </a:bodyPr>
          <a:lstStyle/>
          <a:p>
            <a:r>
              <a:rPr lang="en-US" altLang="en-US" sz="4800" dirty="0" smtClean="0"/>
              <a:t>What is the Paradigms?</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smtClean="0"/>
              <a:t>Paradigms 2.0</a:t>
            </a:r>
            <a:endParaRPr lang="en-US"/>
          </a:p>
        </p:txBody>
      </p:sp>
      <p:grpSp>
        <p:nvGrpSpPr>
          <p:cNvPr id="6" name="Group 5"/>
          <p:cNvGrpSpPr/>
          <p:nvPr/>
        </p:nvGrpSpPr>
        <p:grpSpPr>
          <a:xfrm>
            <a:off x="3208789" y="1044030"/>
            <a:ext cx="4572000" cy="5128170"/>
            <a:chOff x="2286000" y="1044030"/>
            <a:chExt cx="4572000" cy="5128170"/>
          </a:xfrm>
        </p:grpSpPr>
        <p:sp>
          <p:nvSpPr>
            <p:cNvPr id="17414" name="Oval 5"/>
            <p:cNvSpPr>
              <a:spLocks noChangeAspect="1"/>
            </p:cNvSpPr>
            <p:nvPr/>
          </p:nvSpPr>
          <p:spPr bwMode="auto">
            <a:xfrm>
              <a:off x="2286000" y="1600200"/>
              <a:ext cx="4572000" cy="4572000"/>
            </a:xfrm>
            <a:prstGeom prst="ellipse">
              <a:avLst/>
            </a:prstGeom>
            <a:solidFill>
              <a:srgbClr val="FFCC99"/>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17415" name="Oval 6"/>
            <p:cNvSpPr>
              <a:spLocks noChangeAspect="1"/>
            </p:cNvSpPr>
            <p:nvPr/>
          </p:nvSpPr>
          <p:spPr bwMode="auto">
            <a:xfrm>
              <a:off x="2743200" y="2057400"/>
              <a:ext cx="3657600" cy="3657600"/>
            </a:xfrm>
            <a:prstGeom prst="ellipse">
              <a:avLst/>
            </a:prstGeom>
            <a:solidFill>
              <a:schemeClr val="bg1"/>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8" name="TextBox 7"/>
            <p:cNvSpPr txBox="1"/>
            <p:nvPr/>
          </p:nvSpPr>
          <p:spPr>
            <a:xfrm>
              <a:off x="2910980" y="1044030"/>
              <a:ext cx="3556010" cy="1200329"/>
            </a:xfrm>
            <a:prstGeom prst="rect">
              <a:avLst/>
            </a:prstGeom>
            <a:noFill/>
          </p:spPr>
          <p:txBody>
            <a:bodyPr wrap="square">
              <a:spAutoFit/>
            </a:bodyPr>
            <a:lstStyle/>
            <a:p>
              <a:pPr>
                <a:defRPr/>
              </a:pPr>
              <a:r>
                <a:rPr lang="en-US" sz="3600" dirty="0">
                  <a:latin typeface="+mj-lt"/>
                </a:rPr>
                <a:t>Departmental Curriculum</a:t>
              </a:r>
            </a:p>
          </p:txBody>
        </p:sp>
      </p:grpSp>
    </p:spTree>
    <p:extLst>
      <p:ext uri="{BB962C8B-B14F-4D97-AF65-F5344CB8AC3E}">
        <p14:creationId xmlns:p14="http://schemas.microsoft.com/office/powerpoint/2010/main" val="34834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799"/>
            <a:ext cx="3961701" cy="1939560"/>
          </a:xfrm>
        </p:spPr>
        <p:txBody>
          <a:bodyPr>
            <a:normAutofit fontScale="90000"/>
          </a:bodyPr>
          <a:lstStyle/>
          <a:p>
            <a:r>
              <a:rPr lang="en-US" altLang="en-US" sz="4800" dirty="0" smtClean="0"/>
              <a:t>What is  Paradigms </a:t>
            </a:r>
            <a:br>
              <a:rPr lang="en-US" altLang="en-US" sz="4800" dirty="0" smtClean="0"/>
            </a:br>
            <a:r>
              <a:rPr lang="en-US" altLang="en-US" sz="4800" dirty="0" smtClean="0"/>
              <a:t>2.0?</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smtClean="0"/>
              <a:t>Paradigms 2.0</a:t>
            </a:r>
            <a:endParaRPr lang="en-US"/>
          </a:p>
        </p:txBody>
      </p:sp>
      <p:grpSp>
        <p:nvGrpSpPr>
          <p:cNvPr id="6" name="Group 5"/>
          <p:cNvGrpSpPr/>
          <p:nvPr/>
        </p:nvGrpSpPr>
        <p:grpSpPr>
          <a:xfrm>
            <a:off x="2465839" y="1044030"/>
            <a:ext cx="6529388" cy="5602774"/>
            <a:chOff x="1543050" y="1044030"/>
            <a:chExt cx="6529388" cy="5602774"/>
          </a:xfrm>
        </p:grpSpPr>
        <p:sp>
          <p:nvSpPr>
            <p:cNvPr id="17414" name="Oval 5"/>
            <p:cNvSpPr>
              <a:spLocks noChangeAspect="1"/>
            </p:cNvSpPr>
            <p:nvPr/>
          </p:nvSpPr>
          <p:spPr bwMode="auto">
            <a:xfrm>
              <a:off x="2286000" y="1600200"/>
              <a:ext cx="4572000" cy="4572000"/>
            </a:xfrm>
            <a:prstGeom prst="ellipse">
              <a:avLst/>
            </a:prstGeom>
            <a:solidFill>
              <a:srgbClr val="FFCC99"/>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17415" name="Oval 6"/>
            <p:cNvSpPr>
              <a:spLocks noChangeAspect="1"/>
            </p:cNvSpPr>
            <p:nvPr/>
          </p:nvSpPr>
          <p:spPr bwMode="auto">
            <a:xfrm>
              <a:off x="2743200" y="2057400"/>
              <a:ext cx="3657600" cy="3657600"/>
            </a:xfrm>
            <a:prstGeom prst="ellipse">
              <a:avLst/>
            </a:prstGeom>
            <a:solidFill>
              <a:schemeClr val="bg1"/>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8" name="TextBox 7"/>
            <p:cNvSpPr txBox="1"/>
            <p:nvPr/>
          </p:nvSpPr>
          <p:spPr>
            <a:xfrm>
              <a:off x="2910980" y="1044030"/>
              <a:ext cx="3556010" cy="1200329"/>
            </a:xfrm>
            <a:prstGeom prst="rect">
              <a:avLst/>
            </a:prstGeom>
            <a:noFill/>
          </p:spPr>
          <p:txBody>
            <a:bodyPr wrap="square">
              <a:spAutoFit/>
            </a:bodyPr>
            <a:lstStyle/>
            <a:p>
              <a:pPr>
                <a:defRPr/>
              </a:pPr>
              <a:r>
                <a:rPr lang="en-US" sz="3600" dirty="0">
                  <a:latin typeface="+mj-lt"/>
                </a:rPr>
                <a:t>Departmental Curriculum</a:t>
              </a:r>
            </a:p>
          </p:txBody>
        </p:sp>
        <p:sp>
          <p:nvSpPr>
            <p:cNvPr id="17417" name="Rectangle 8"/>
            <p:cNvSpPr>
              <a:spLocks noChangeArrowheads="1"/>
            </p:cNvSpPr>
            <p:nvPr/>
          </p:nvSpPr>
          <p:spPr bwMode="auto">
            <a:xfrm>
              <a:off x="5643563" y="4584701"/>
              <a:ext cx="24288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r>
                <a:rPr lang="en-US" altLang="en-US" dirty="0">
                  <a:solidFill>
                    <a:srgbClr val="000000"/>
                  </a:solidFill>
                  <a:latin typeface="Times New Roman" panose="02020603050405020304" pitchFamily="18" charset="0"/>
                </a:rPr>
                <a:t>Model Curriculum</a:t>
              </a:r>
            </a:p>
            <a:p>
              <a:r>
                <a:rPr lang="en-US" altLang="en-US" dirty="0">
                  <a:solidFill>
                    <a:srgbClr val="000000"/>
                  </a:solidFill>
                  <a:latin typeface="Times New Roman" panose="02020603050405020304" pitchFamily="18" charset="0"/>
                </a:rPr>
                <a:t>/Planning Structure</a:t>
              </a:r>
            </a:p>
          </p:txBody>
        </p:sp>
        <p:sp>
          <p:nvSpPr>
            <p:cNvPr id="17418" name="Rectangle 9"/>
            <p:cNvSpPr>
              <a:spLocks noChangeArrowheads="1"/>
            </p:cNvSpPr>
            <p:nvPr/>
          </p:nvSpPr>
          <p:spPr bwMode="auto">
            <a:xfrm>
              <a:off x="1543050" y="4730613"/>
              <a:ext cx="2400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r>
                <a:rPr lang="en-US" altLang="en-US" dirty="0">
                  <a:solidFill>
                    <a:srgbClr val="000000"/>
                  </a:solidFill>
                  <a:latin typeface="Times New Roman" panose="02020603050405020304" pitchFamily="18" charset="0"/>
                </a:rPr>
                <a:t>PER </a:t>
              </a:r>
              <a:r>
                <a:rPr lang="en-US" altLang="en-US" dirty="0" smtClean="0">
                  <a:solidFill>
                    <a:srgbClr val="000000"/>
                  </a:solidFill>
                  <a:latin typeface="Times New Roman" panose="02020603050405020304" pitchFamily="18" charset="0"/>
                </a:rPr>
                <a:t>Laboratory</a:t>
              </a:r>
              <a:endParaRPr lang="en-US" altLang="en-US" dirty="0">
                <a:solidFill>
                  <a:srgbClr val="000000"/>
                </a:solidFill>
                <a:latin typeface="Times New Roman" panose="02020603050405020304" pitchFamily="18" charset="0"/>
              </a:endParaRPr>
            </a:p>
          </p:txBody>
        </p:sp>
        <p:sp>
          <p:nvSpPr>
            <p:cNvPr id="2" name="Right Arrow 1"/>
            <p:cNvSpPr/>
            <p:nvPr/>
          </p:nvSpPr>
          <p:spPr bwMode="auto">
            <a:xfrm rot="3490113">
              <a:off x="5883613" y="2692434"/>
              <a:ext cx="1086447" cy="609600"/>
            </a:xfrm>
            <a:prstGeom prst="rightArrow">
              <a:avLst/>
            </a:prstGeom>
            <a:solidFill>
              <a:srgbClr val="FF6600"/>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342882" indent="-342882" defTabSz="914353" fontAlgn="base" hangingPunct="1">
                <a:spcBef>
                  <a:spcPct val="20000"/>
                </a:spcBef>
                <a:spcAft>
                  <a:spcPct val="0"/>
                </a:spcAft>
              </a:pPr>
              <a:endParaRPr lang="en-US" sz="3200">
                <a:solidFill>
                  <a:schemeClr val="tx1"/>
                </a:solidFill>
                <a:latin typeface="MT Symbol" pitchFamily="82" charset="2"/>
              </a:endParaRPr>
            </a:p>
          </p:txBody>
        </p:sp>
        <p:sp>
          <p:nvSpPr>
            <p:cNvPr id="12" name="Right Arrow 11"/>
            <p:cNvSpPr/>
            <p:nvPr/>
          </p:nvSpPr>
          <p:spPr bwMode="auto">
            <a:xfrm rot="17555108">
              <a:off x="2166640" y="2698099"/>
              <a:ext cx="1086447" cy="609600"/>
            </a:xfrm>
            <a:prstGeom prst="rightArrow">
              <a:avLst/>
            </a:prstGeom>
            <a:solidFill>
              <a:srgbClr val="FF6600"/>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342882" indent="-342882" defTabSz="914353" fontAlgn="base" hangingPunct="1">
                <a:spcBef>
                  <a:spcPct val="20000"/>
                </a:spcBef>
                <a:spcAft>
                  <a:spcPct val="0"/>
                </a:spcAft>
              </a:pPr>
              <a:endParaRPr lang="en-US" sz="3200">
                <a:solidFill>
                  <a:schemeClr val="tx1"/>
                </a:solidFill>
                <a:latin typeface="MT Symbol" pitchFamily="82" charset="2"/>
              </a:endParaRPr>
            </a:p>
          </p:txBody>
        </p:sp>
        <p:sp>
          <p:nvSpPr>
            <p:cNvPr id="13" name="Right Arrow 12"/>
            <p:cNvSpPr/>
            <p:nvPr/>
          </p:nvSpPr>
          <p:spPr bwMode="auto">
            <a:xfrm rot="10800000">
              <a:off x="3943351" y="5638799"/>
              <a:ext cx="1086447" cy="609600"/>
            </a:xfrm>
            <a:prstGeom prst="rightArrow">
              <a:avLst/>
            </a:prstGeom>
            <a:solidFill>
              <a:srgbClr val="FF6600"/>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342882" indent="-342882" defTabSz="914353" fontAlgn="base" hangingPunct="1">
                <a:spcBef>
                  <a:spcPct val="20000"/>
                </a:spcBef>
                <a:spcAft>
                  <a:spcPct val="0"/>
                </a:spcAft>
              </a:pPr>
              <a:endParaRPr lang="en-US" sz="3200">
                <a:solidFill>
                  <a:schemeClr val="tx1"/>
                </a:solidFill>
                <a:latin typeface="MT Symbol" pitchFamily="82" charset="2"/>
              </a:endParaRPr>
            </a:p>
          </p:txBody>
        </p:sp>
      </p:grpSp>
    </p:spTree>
    <p:extLst>
      <p:ext uri="{BB962C8B-B14F-4D97-AF65-F5344CB8AC3E}">
        <p14:creationId xmlns:p14="http://schemas.microsoft.com/office/powerpoint/2010/main" val="386953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r>
              <a:rPr lang="en-US" dirty="0" err="1" smtClean="0"/>
              <a:t>EvZ</a:t>
            </a:r>
            <a:r>
              <a:rPr lang="en-US" dirty="0" smtClean="0"/>
              <a:t> </a:t>
            </a:r>
            <a:endParaRPr lang="en-US" dirty="0"/>
          </a:p>
        </p:txBody>
      </p:sp>
      <p:sp>
        <p:nvSpPr>
          <p:cNvPr id="3" name="Content Placeholder 2"/>
          <p:cNvSpPr>
            <a:spLocks noGrp="1"/>
          </p:cNvSpPr>
          <p:nvPr>
            <p:ph idx="1"/>
          </p:nvPr>
        </p:nvSpPr>
        <p:spPr/>
        <p:txBody>
          <a:bodyPr/>
          <a:lstStyle/>
          <a:p>
            <a:r>
              <a:rPr lang="en-US" dirty="0"/>
              <a:t>This is the story of a faculty’s decision, about twenty years ago, to radically modify the content, timing, pedagogical approach, setting, student population, and underlying philosophy of their upper-level physics program</a:t>
            </a:r>
            <a:r>
              <a:rPr lang="en-US" dirty="0" smtClean="0"/>
              <a:t>.</a:t>
            </a:r>
          </a:p>
          <a:p>
            <a:r>
              <a:rPr lang="en-US" dirty="0" smtClean="0"/>
              <a:t>Data</a:t>
            </a:r>
          </a:p>
          <a:p>
            <a:pPr lvl="1"/>
            <a:r>
              <a:rPr lang="en-US" dirty="0" smtClean="0"/>
              <a:t>Interviews with faculty, TAs, students, evaluator</a:t>
            </a:r>
          </a:p>
          <a:p>
            <a:pPr lvl="1"/>
            <a:r>
              <a:rPr lang="en-US" dirty="0" smtClean="0"/>
              <a:t>Journal articles, PI report to faculty, NSF reports, evaluator reports</a:t>
            </a:r>
          </a:p>
          <a:p>
            <a:pPr lvl="1"/>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69320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23" y="230690"/>
            <a:ext cx="6981034" cy="691786"/>
          </a:xfrm>
        </p:spPr>
        <p:txBody>
          <a:bodyPr>
            <a:normAutofit fontScale="90000"/>
          </a:bodyPr>
          <a:lstStyle/>
          <a:p>
            <a:r>
              <a:rPr lang="en-US" dirty="0" smtClean="0"/>
              <a:t>Use New </a:t>
            </a:r>
            <a:r>
              <a:rPr lang="en-US" dirty="0" smtClean="0"/>
              <a:t>Data—HJ, LG</a:t>
            </a: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3094" y="937478"/>
            <a:ext cx="7457813" cy="5345876"/>
          </a:xfrm>
        </p:spPr>
      </p:pic>
    </p:spTree>
    <p:extLst>
      <p:ext uri="{BB962C8B-B14F-4D97-AF65-F5344CB8AC3E}">
        <p14:creationId xmlns:p14="http://schemas.microsoft.com/office/powerpoint/2010/main" val="3537645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pic>
        <p:nvPicPr>
          <p:cNvPr id="6"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5393" y="230690"/>
            <a:ext cx="5093510" cy="306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005" y="3292215"/>
            <a:ext cx="5095898" cy="30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875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76838" y="230689"/>
            <a:ext cx="8699382" cy="1371607"/>
          </a:xfrm>
        </p:spPr>
        <p:txBody>
          <a:bodyPr>
            <a:normAutofit fontScale="90000"/>
          </a:bodyPr>
          <a:lstStyle/>
          <a:p>
            <a:r>
              <a:rPr lang="en-US" altLang="en-US" dirty="0" smtClean="0"/>
              <a:t>Multi-faceted High-tech</a:t>
            </a:r>
            <a:r>
              <a:rPr lang="en-US" altLang="en-US" dirty="0" smtClean="0"/>
              <a:t/>
            </a:r>
            <a:br>
              <a:rPr lang="en-US" altLang="en-US" dirty="0" smtClean="0"/>
            </a:br>
            <a:r>
              <a:rPr lang="en-US" altLang="en-US" dirty="0" smtClean="0"/>
              <a:t>Card </a:t>
            </a:r>
            <a:r>
              <a:rPr lang="en-US" altLang="en-US" sz="4900" dirty="0" smtClean="0"/>
              <a:t>Sorting—DR, CAM, LG, EM</a:t>
            </a:r>
            <a:endParaRPr lang="en-US" altLang="en-US" sz="4900" dirty="0" smtClean="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smtClean="0"/>
              <a:t>Paradigms 2.0</a:t>
            </a:r>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470" y="1913277"/>
            <a:ext cx="5906509" cy="4131142"/>
          </a:xfrm>
        </p:spPr>
      </p:pic>
    </p:spTree>
    <p:extLst>
      <p:ext uri="{BB962C8B-B14F-4D97-AF65-F5344CB8AC3E}">
        <p14:creationId xmlns:p14="http://schemas.microsoft.com/office/powerpoint/2010/main" val="58614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tLang="en-US" dirty="0" smtClean="0"/>
              <a:t>Changes to scope</a:t>
            </a:r>
            <a:endParaRPr lang="en-US" altLang="en-US" dirty="0" smtClean="0"/>
          </a:p>
        </p:txBody>
      </p:sp>
      <p:sp>
        <p:nvSpPr>
          <p:cNvPr id="22531" name="Content Placeholder 2"/>
          <p:cNvSpPr>
            <a:spLocks noGrp="1"/>
          </p:cNvSpPr>
          <p:nvPr>
            <p:ph idx="1"/>
          </p:nvPr>
        </p:nvSpPr>
        <p:spPr/>
        <p:txBody>
          <a:bodyPr>
            <a:normAutofit/>
          </a:bodyPr>
          <a:lstStyle/>
          <a:p>
            <a:r>
              <a:rPr lang="en-US" altLang="en-US" dirty="0" smtClean="0"/>
              <a:t>Role of:</a:t>
            </a:r>
          </a:p>
          <a:p>
            <a:pPr lvl="1"/>
            <a:r>
              <a:rPr lang="en-US" altLang="en-US" dirty="0" smtClean="0"/>
              <a:t>Modern,</a:t>
            </a:r>
          </a:p>
          <a:p>
            <a:pPr lvl="1"/>
            <a:r>
              <a:rPr lang="en-US" altLang="en-US" dirty="0" smtClean="0"/>
              <a:t>C</a:t>
            </a:r>
            <a:r>
              <a:rPr lang="en-US" altLang="en-US" dirty="0" smtClean="0"/>
              <a:t>omputational,</a:t>
            </a:r>
          </a:p>
          <a:p>
            <a:pPr lvl="1"/>
            <a:r>
              <a:rPr lang="en-US" altLang="en-US" dirty="0" smtClean="0"/>
              <a:t>electronics</a:t>
            </a:r>
            <a:r>
              <a:rPr lang="en-US" altLang="en-US" dirty="0" smtClean="0"/>
              <a:t>, </a:t>
            </a:r>
            <a:endParaRPr lang="en-US" altLang="en-US" dirty="0" smtClean="0"/>
          </a:p>
          <a:p>
            <a:pPr lvl="1"/>
            <a:r>
              <a:rPr lang="en-US" altLang="en-US" dirty="0" smtClean="0"/>
              <a:t>thesis</a:t>
            </a:r>
            <a:r>
              <a:rPr lang="en-US" altLang="en-US" dirty="0" smtClean="0"/>
              <a:t>, </a:t>
            </a:r>
            <a:endParaRPr lang="en-US" altLang="en-US" dirty="0" smtClean="0"/>
          </a:p>
          <a:p>
            <a:pPr lvl="1"/>
            <a:r>
              <a:rPr lang="en-US" altLang="en-US" dirty="0" smtClean="0"/>
              <a:t>sophomore </a:t>
            </a:r>
            <a:r>
              <a:rPr lang="en-US" altLang="en-US" dirty="0" smtClean="0"/>
              <a:t>experience, </a:t>
            </a:r>
            <a:endParaRPr lang="en-US" altLang="en-US" dirty="0" smtClean="0"/>
          </a:p>
          <a:p>
            <a:pPr lvl="1"/>
            <a:r>
              <a:rPr lang="en-US" altLang="en-US" dirty="0" smtClean="0"/>
              <a:t>specialty courses</a:t>
            </a:r>
            <a:endParaRPr lang="en-US" altLang="en-US" dirty="0" smtClean="0"/>
          </a:p>
          <a:p>
            <a:r>
              <a:rPr lang="en-US" altLang="en-US" dirty="0" smtClean="0"/>
              <a:t>Pressure on junior year</a:t>
            </a:r>
          </a:p>
          <a:p>
            <a:r>
              <a:rPr lang="en-US" altLang="en-US" dirty="0" smtClean="0"/>
              <a:t>GRE </a:t>
            </a:r>
            <a:r>
              <a:rPr lang="en-US" altLang="en-US" dirty="0" smtClean="0"/>
              <a:t>prep</a:t>
            </a:r>
          </a:p>
          <a:p>
            <a:r>
              <a:rPr lang="en-US" altLang="en-US" dirty="0" smtClean="0"/>
              <a:t>Thesis prep</a:t>
            </a:r>
            <a:endParaRPr lang="en-US" altLang="en-US" dirty="0" smtClean="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spTree>
    <p:extLst>
      <p:ext uri="{BB962C8B-B14F-4D97-AF65-F5344CB8AC3E}">
        <p14:creationId xmlns:p14="http://schemas.microsoft.com/office/powerpoint/2010/main" val="3603245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Curriculum</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786701247"/>
              </p:ext>
            </p:extLst>
          </p:nvPr>
        </p:nvGraphicFramePr>
        <p:xfrm>
          <a:off x="669727" y="1640743"/>
          <a:ext cx="6659462" cy="4382551"/>
        </p:xfrm>
        <a:graphic>
          <a:graphicData uri="http://schemas.openxmlformats.org/drawingml/2006/table">
            <a:tbl>
              <a:tblPr firstRow="1">
                <a:tableStyleId>{00A15C55-8517-42AA-B614-E9B94910E393}</a:tableStyleId>
              </a:tblPr>
              <a:tblGrid>
                <a:gridCol w="529532"/>
                <a:gridCol w="529532"/>
                <a:gridCol w="529532"/>
                <a:gridCol w="529532"/>
                <a:gridCol w="529532"/>
                <a:gridCol w="529532"/>
                <a:gridCol w="529532"/>
                <a:gridCol w="529532"/>
                <a:gridCol w="529532"/>
                <a:gridCol w="1893674"/>
              </a:tblGrid>
              <a:tr h="49463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Junior Year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Fall </a:t>
                      </a:r>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Winter</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Spring</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Senior Year</a:t>
                      </a:r>
                    </a:p>
                  </a:txBody>
                  <a:tcPr/>
                </a:tc>
              </a:tr>
              <a:tr h="55970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320 Symmetries</a:t>
                      </a:r>
                      <a:endParaRPr lang="en-US" baseline="0" dirty="0" smtClean="0"/>
                    </a:p>
                  </a:txBody>
                  <a:tcPr vert="vert270">
                    <a:cell3D prstMaterial="dkEdge">
                      <a:bevel/>
                      <a:lightRig rig="flood" dir="t"/>
                    </a:cell3D>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422 Vector Fields</a:t>
                      </a:r>
                    </a:p>
                  </a:txBody>
                  <a:tcPr vert="vert270">
                    <a:cell3D prstMaterial="dkEdge">
                      <a:bevel/>
                      <a:lightRig rig="flood" dir="t"/>
                    </a:cell3D>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421 Oscillations</a:t>
                      </a:r>
                    </a:p>
                  </a:txBody>
                  <a:tcPr vert="vert270">
                    <a:cell3D prstMaterial="dkEdge">
                      <a:bevel/>
                      <a:lightRig rig="flood" dir="t"/>
                    </a:cell3D>
                  </a:tcPr>
                </a:tc>
                <a:tc gridSpan="3">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rowSpan="2">
                  <a:txBody>
                    <a:bodyPr/>
                    <a:lstStyle/>
                    <a:p>
                      <a:endParaRPr lang="en-US"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Reference Frames</a:t>
                      </a:r>
                    </a:p>
                  </a:txBody>
                  <a:tcPr vert="vert270">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431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Electromagnetism</a:t>
                      </a:r>
                    </a:p>
                  </a:txBody>
                  <a:tcPr>
                    <a:cell3D prstMaterial="dkEdge">
                      <a:bevel w="77470" h="12700" prst="softRound"/>
                      <a:lightRig rig="flood" dir="t"/>
                    </a:cell3D>
                  </a:tcPr>
                </a:tc>
              </a:tr>
              <a:tr h="55708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endParaRPr lang="en-US"/>
                    </a:p>
                  </a:txBody>
                  <a:tcPr/>
                </a:tc>
                <a:tc vMerge="1">
                  <a:txBody>
                    <a:bodyPr/>
                    <a:lstStyle/>
                    <a:p>
                      <a:endParaRPr lang="en-US"/>
                    </a:p>
                  </a:txBody>
                  <a:tcPr/>
                </a:tc>
                <a:tc>
                  <a:txBody>
                    <a:bodyPr/>
                    <a:lstStyle/>
                    <a:p>
                      <a:endParaRPr lang="en-US"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424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1-D Waves</a:t>
                      </a:r>
                    </a:p>
                  </a:txBody>
                  <a:tcPr vert="vert270">
                    <a:cell3D prstMaterial="dkEdge">
                      <a:bevel/>
                      <a:lightRig rig="flood" dir="t"/>
                    </a:cell3D>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Periodic Systems</a:t>
                      </a:r>
                    </a:p>
                  </a:txBody>
                  <a:tcPr vert="vert270">
                    <a:cell3D prstMaterial="dkEdge">
                      <a:bevel/>
                      <a:lightRig rig="flood" dir="t"/>
                    </a:cell3D>
                  </a:tcPr>
                </a:tc>
                <a:tc vMerge="1">
                  <a:txBody>
                    <a:bodyPr/>
                    <a:lstStyle/>
                    <a:p>
                      <a:endParaRPr lang="en-US" dirty="0"/>
                    </a:p>
                  </a:txBody>
                  <a:tcPr vert="vert27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vert="vert270"/>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Central</a:t>
                      </a:r>
                      <a:r>
                        <a:rPr lang="en-US" baseline="0" dirty="0" smtClean="0"/>
                        <a:t> Forces</a:t>
                      </a:r>
                      <a:endParaRPr lang="en-US" dirty="0" smtClean="0"/>
                    </a:p>
                  </a:txBody>
                  <a:tcPr vert="vert270">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435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Classical Mechanics</a:t>
                      </a:r>
                    </a:p>
                  </a:txBody>
                  <a:tcPr>
                    <a:cell3D prstMaterial="dkEdge">
                      <a:bevel w="77470" h="12700" prst="softRound"/>
                      <a:lightRig rig="flood" dir="t"/>
                    </a:cell3D>
                  </a:tcPr>
                </a:tc>
              </a:tr>
              <a:tr h="694574">
                <a:tc vMerge="1">
                  <a:txBody>
                    <a:bodyPr/>
                    <a:lstStyle/>
                    <a:p>
                      <a:endParaRPr lang="en-US" dirty="0"/>
                    </a:p>
                  </a:txBody>
                  <a:tcPr/>
                </a:tc>
                <a:tc vMerge="1">
                  <a:txBody>
                    <a:bodyPr/>
                    <a:lstStyle/>
                    <a:p>
                      <a:endParaRPr lang="en-US"/>
                    </a:p>
                  </a:txBody>
                  <a:tcPr/>
                </a:tc>
                <a:tc vMerge="1">
                  <a:txBody>
                    <a:bodyPr/>
                    <a:lstStyle/>
                    <a:p>
                      <a:endParaRPr 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Spins</a:t>
                      </a:r>
                    </a:p>
                  </a:txBody>
                  <a:tcPr vert="vert270">
                    <a:cell3D prstMaterial="dkEdge">
                      <a:bevel/>
                      <a:lightRig rig="flood" dir="t"/>
                    </a:cell3D>
                  </a:tcPr>
                </a:tc>
                <a:tc vMerge="1">
                  <a:txBody>
                    <a:bodyPr/>
                    <a:lstStyle/>
                    <a:p>
                      <a:endParaRPr 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vert="vert270"/>
                </a:tc>
                <a:tc rowSpan="3">
                  <a:txBody>
                    <a:bodyPr/>
                    <a:lstStyle/>
                    <a:p>
                      <a:pPr algn="l"/>
                      <a:r>
                        <a:rPr lang="en-US" dirty="0" smtClean="0"/>
                        <a:t> 423</a:t>
                      </a:r>
                    </a:p>
                    <a:p>
                      <a:pPr algn="l"/>
                      <a:r>
                        <a:rPr lang="en-US" dirty="0" smtClean="0"/>
                        <a:t> Energy</a:t>
                      </a:r>
                      <a:r>
                        <a:rPr lang="en-US" baseline="0" dirty="0" smtClean="0"/>
                        <a:t> </a:t>
                      </a:r>
                      <a:r>
                        <a:rPr lang="en-US" dirty="0" smtClean="0"/>
                        <a:t>&amp; Entropy</a:t>
                      </a:r>
                      <a:endParaRPr lang="en-US" dirty="0"/>
                    </a:p>
                  </a:txBody>
                  <a:tcPr vert="vert270">
                    <a:cell3D prstMaterial="dkEdge">
                      <a:bevel/>
                      <a:lightRig rig="flood" dir="t"/>
                    </a:cell3D>
                  </a:tcPr>
                </a:tc>
                <a:tc vMerge="1">
                  <a:txBody>
                    <a:bodyPr/>
                    <a:lstStyle/>
                    <a:p>
                      <a:endParaRPr lang="en-US" dirty="0"/>
                    </a:p>
                  </a:txBody>
                  <a:tcPr vert="vert27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vert="vert270">
                    <a:cell3D prstMaterial="dkEdge">
                      <a:bevel/>
                      <a:lightRig rig="flood" dir="t"/>
                    </a:cell3D>
                  </a:tcPr>
                </a:tc>
                <a:tc>
                  <a:txBody>
                    <a:bodyPr/>
                    <a:lstStyle/>
                    <a:p>
                      <a:pPr algn="l"/>
                      <a:endParaRPr lang="en-US" dirty="0" smtClean="0"/>
                    </a:p>
                    <a:p>
                      <a:pPr algn="l"/>
                      <a:r>
                        <a:rPr lang="en-US" dirty="0" smtClean="0"/>
                        <a:t>(Mathematical</a:t>
                      </a:r>
                      <a:r>
                        <a:rPr lang="en-US" baseline="0" dirty="0" smtClean="0"/>
                        <a:t> Methods)</a:t>
                      </a:r>
                    </a:p>
                  </a:txBody>
                  <a:tcPr/>
                </a:tc>
              </a:tr>
              <a:tr h="540111">
                <a:tc gridSpan="3">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endParaRPr lang="en-US" dirty="0"/>
                    </a:p>
                  </a:txBody>
                  <a:tcPr vert="vert270"/>
                </a:tc>
                <a:tc vMerge="1">
                  <a:txBody>
                    <a:bodyPr/>
                    <a:lstStyle/>
                    <a:p>
                      <a:endParaRPr lang="en-US"/>
                    </a:p>
                  </a:txBody>
                  <a:tcPr/>
                </a:tc>
                <a:tc>
                  <a:txBody>
                    <a:bodyPr/>
                    <a:lstStyle/>
                    <a:p>
                      <a:pPr algn="l"/>
                      <a:r>
                        <a:rPr lang="en-US" dirty="0" smtClean="0"/>
                        <a:t>451 </a:t>
                      </a:r>
                    </a:p>
                    <a:p>
                      <a:pPr algn="l"/>
                      <a:r>
                        <a:rPr lang="en-US" dirty="0" smtClean="0"/>
                        <a:t>Quantum Mechanics</a:t>
                      </a:r>
                      <a:endParaRPr lang="en-US" dirty="0"/>
                    </a:p>
                  </a:txBody>
                  <a:tcPr>
                    <a:cell3D prstMaterial="dkEdge">
                      <a:bevel w="77470" h="12700" prst="softRound"/>
                      <a:lightRig rig="flood" dir="t"/>
                    </a:cell3D>
                  </a:tcPr>
                </a:tc>
              </a:tr>
              <a:tr h="547152">
                <a:tc gridSpan="5">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vMerge="1">
                  <a:txBody>
                    <a:bodyPr/>
                    <a:lstStyle/>
                    <a:p>
                      <a:endParaRPr lang="en-US" dirty="0"/>
                    </a:p>
                  </a:txBody>
                  <a:tcPr/>
                </a:tc>
                <a:tc vMerge="1">
                  <a:txBody>
                    <a:bodyPr/>
                    <a:lstStyle/>
                    <a:p>
                      <a:endParaRPr lang="en-US" dirty="0"/>
                    </a:p>
                  </a:txBody>
                  <a:tcPr vert="vert270">
                    <a:cell3D prstMaterial="dkEdge">
                      <a:bevel/>
                      <a:lightRig rig="flood" dir="t"/>
                    </a:cell3D>
                  </a:tcPr>
                </a:tc>
                <a:tc vMerge="1">
                  <a:txBody>
                    <a:bodyPr/>
                    <a:lstStyle/>
                    <a:p>
                      <a:endParaRPr lang="en-US" dirty="0"/>
                    </a:p>
                  </a:txBody>
                  <a:tcPr/>
                </a:tc>
                <a:tc>
                  <a:txBody>
                    <a:bodyPr/>
                    <a:lstStyle/>
                    <a:p>
                      <a:endParaRPr lang="en-US" dirty="0"/>
                    </a:p>
                  </a:txBody>
                  <a:tcPr vert="vert270"/>
                </a:tc>
                <a:tc>
                  <a:txBody>
                    <a:bodyPr/>
                    <a:lstStyle/>
                    <a:p>
                      <a:pPr algn="l"/>
                      <a:r>
                        <a:rPr lang="en-US" dirty="0" smtClean="0"/>
                        <a:t>441</a:t>
                      </a:r>
                    </a:p>
                    <a:p>
                      <a:pPr algn="l"/>
                      <a:r>
                        <a:rPr lang="en-US" dirty="0" smtClean="0"/>
                        <a:t>Statistical</a:t>
                      </a:r>
                      <a:r>
                        <a:rPr lang="en-US" baseline="0" dirty="0" smtClean="0"/>
                        <a:t> Physics</a:t>
                      </a:r>
                      <a:endParaRPr lang="en-US" dirty="0" smtClean="0"/>
                    </a:p>
                  </a:txBody>
                  <a:tcPr>
                    <a:cell3D prstMaterial="dkEdge">
                      <a:bevel w="77470" h="12700" prst="softRound"/>
                      <a:lightRig rig="flood" dir="t"/>
                    </a:cell3D>
                  </a:tcPr>
                </a:tc>
              </a:tr>
              <a:tr h="494639">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411-412 Electronics</a:t>
                      </a:r>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461 Math Methods</a:t>
                      </a:r>
                    </a:p>
                  </a:txBody>
                  <a:tcPr>
                    <a:cell3D prstMaterial="dkEdge">
                      <a:bevel w="77470" h="12700" prst="softRound"/>
                      <a:lightRig rig="flood" dir="t"/>
                    </a:cell3D>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481 Optics</a:t>
                      </a:r>
                    </a:p>
                  </a:txBody>
                  <a:tcPr>
                    <a:cell3D prstMaterial="dkEdge">
                      <a:bevel w="77470" h="12700" prst="softRound"/>
                      <a:lightRig rig="flood" dir="t"/>
                    </a:cell3D>
                  </a:tcPr>
                </a:tc>
              </a:tr>
              <a:tr h="494639">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265,</a:t>
                      </a:r>
                      <a:r>
                        <a:rPr lang="en-US" baseline="0" dirty="0" smtClean="0"/>
                        <a:t> 36x, 415 </a:t>
                      </a:r>
                      <a:r>
                        <a:rPr lang="en-US" dirty="0" smtClean="0"/>
                        <a:t>Computational</a:t>
                      </a:r>
                      <a:r>
                        <a:rPr lang="en-US" baseline="0" dirty="0" smtClean="0"/>
                        <a:t> Physics/Computer Interfacing</a:t>
                      </a:r>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403 Thesis</a:t>
                      </a:r>
                    </a:p>
                  </a:txBody>
                  <a:tcPr/>
                </a:tc>
              </a:tr>
            </a:tbl>
          </a:graphicData>
        </a:graphic>
      </p:graphicFrame>
      <p:sp>
        <p:nvSpPr>
          <p:cNvPr id="5" name="Date Placeholder 4"/>
          <p:cNvSpPr>
            <a:spLocks noGrp="1"/>
          </p:cNvSpPr>
          <p:nvPr>
            <p:ph type="dt" sz="half" idx="10"/>
          </p:nvPr>
        </p:nvSpPr>
        <p:spPr/>
        <p:txBody>
          <a:bodyPr/>
          <a:lstStyle/>
          <a:p>
            <a:pPr>
              <a:defRPr/>
            </a:pPr>
            <a:r>
              <a:rPr lang="en-US" smtClean="0"/>
              <a:t>2/15/2016</a:t>
            </a:r>
            <a:endParaRPr lang="en-US" dirty="0"/>
          </a:p>
        </p:txBody>
      </p:sp>
      <p:sp>
        <p:nvSpPr>
          <p:cNvPr id="6" name="Footer Placeholder 5"/>
          <p:cNvSpPr>
            <a:spLocks noGrp="1"/>
          </p:cNvSpPr>
          <p:nvPr>
            <p:ph type="ftr" sz="quarter" idx="11"/>
          </p:nvPr>
        </p:nvSpPr>
        <p:spPr/>
        <p:txBody>
          <a:bodyPr/>
          <a:lstStyle/>
          <a:p>
            <a:pPr>
              <a:defRPr/>
            </a:pPr>
            <a:r>
              <a:rPr lang="en-US" smtClean="0"/>
              <a:t>Paradigms 2.0</a:t>
            </a:r>
            <a:endParaRPr lang="en-US" dirty="0"/>
          </a:p>
        </p:txBody>
      </p:sp>
      <p:sp>
        <p:nvSpPr>
          <p:cNvPr id="3" name="TextBox 2"/>
          <p:cNvSpPr txBox="1"/>
          <p:nvPr/>
        </p:nvSpPr>
        <p:spPr>
          <a:xfrm>
            <a:off x="796954" y="925546"/>
            <a:ext cx="452726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6600"/>
                </a:solidFill>
                <a:effectLst/>
                <a:uFillTx/>
                <a:latin typeface="+mn-lt"/>
                <a:ea typeface="+mn-ea"/>
                <a:cs typeface="+mn-cs"/>
                <a:sym typeface="Helvetica Light"/>
              </a:rPr>
              <a:t>?  ?  ?  ?  ?  ?  ?</a:t>
            </a:r>
            <a:endParaRPr kumimoji="0" lang="en-US" sz="3600" b="0" i="0" u="none" strike="noStrike" cap="none" spc="0" normalizeH="0" baseline="0" dirty="0">
              <a:ln>
                <a:noFill/>
              </a:ln>
              <a:solidFill>
                <a:srgbClr val="FF6600"/>
              </a:solidFill>
              <a:effectLst/>
              <a:uFillTx/>
              <a:latin typeface="+mn-lt"/>
              <a:ea typeface="+mn-ea"/>
              <a:cs typeface="+mn-cs"/>
              <a:sym typeface="Helvetica Light"/>
            </a:endParaRPr>
          </a:p>
        </p:txBody>
      </p:sp>
      <p:sp>
        <p:nvSpPr>
          <p:cNvPr id="8" name="TextBox 7"/>
          <p:cNvSpPr txBox="1"/>
          <p:nvPr/>
        </p:nvSpPr>
        <p:spPr>
          <a:xfrm>
            <a:off x="7551491" y="2042717"/>
            <a:ext cx="736832"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6600"/>
                </a:solidFill>
                <a:effectLst/>
                <a:uFillTx/>
                <a:latin typeface="+mn-lt"/>
                <a:ea typeface="+mn-ea"/>
                <a:cs typeface="+mn-cs"/>
                <a:sym typeface="Helvetica Light"/>
              </a:rPr>
              <a:t>?  ?  ?  ?  ?  ?  ?</a:t>
            </a:r>
            <a:endParaRPr kumimoji="0" lang="en-US" sz="3600" b="0" i="0" u="none" strike="noStrike" cap="none" spc="0" normalizeH="0" baseline="0" dirty="0">
              <a:ln>
                <a:noFill/>
              </a:ln>
              <a:solidFill>
                <a:srgbClr val="FF6600"/>
              </a:solidFill>
              <a:effectLst/>
              <a:uFillTx/>
              <a:latin typeface="+mn-lt"/>
              <a:ea typeface="+mn-ea"/>
              <a:cs typeface="+mn-cs"/>
              <a:sym typeface="Helvetica Light"/>
            </a:endParaRPr>
          </a:p>
        </p:txBody>
      </p:sp>
      <p:sp>
        <p:nvSpPr>
          <p:cNvPr id="9" name="TextBox 8"/>
          <p:cNvSpPr txBox="1"/>
          <p:nvPr/>
        </p:nvSpPr>
        <p:spPr>
          <a:xfrm>
            <a:off x="2508737" y="2300403"/>
            <a:ext cx="2771156"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9600" b="0" i="0" u="none" strike="noStrike" cap="none" spc="0" normalizeH="0" baseline="0" dirty="0" smtClean="0">
                <a:ln>
                  <a:noFill/>
                </a:ln>
                <a:solidFill>
                  <a:srgbClr val="FF6600"/>
                </a:solidFill>
                <a:effectLst/>
                <a:uFillTx/>
                <a:latin typeface="+mn-lt"/>
                <a:ea typeface="+mn-ea"/>
                <a:cs typeface="+mn-cs"/>
                <a:sym typeface="Helvetica Light"/>
              </a:rPr>
              <a:t>?</a:t>
            </a:r>
            <a:endParaRPr kumimoji="0" lang="en-US" sz="19600" b="0" i="0" u="none" strike="noStrike" cap="none" spc="0" normalizeH="0" baseline="0" dirty="0">
              <a:ln>
                <a:noFill/>
              </a:ln>
              <a:solidFill>
                <a:srgbClr val="FF6600"/>
              </a:solidFill>
              <a:effectLst/>
              <a:uFillTx/>
              <a:latin typeface="+mn-lt"/>
              <a:ea typeface="+mn-ea"/>
              <a:cs typeface="+mn-cs"/>
              <a:sym typeface="Helvetica Light"/>
            </a:endParaRPr>
          </a:p>
        </p:txBody>
      </p:sp>
    </p:spTree>
    <p:extLst>
      <p:ext uri="{BB962C8B-B14F-4D97-AF65-F5344CB8AC3E}">
        <p14:creationId xmlns:p14="http://schemas.microsoft.com/office/powerpoint/2010/main" val="228024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tLang="en-US" dirty="0" smtClean="0"/>
              <a:t>Maintenance</a:t>
            </a:r>
            <a:endParaRPr lang="en-US" altLang="en-US" dirty="0" smtClean="0"/>
          </a:p>
        </p:txBody>
      </p:sp>
      <p:sp>
        <p:nvSpPr>
          <p:cNvPr id="22531" name="Content Placeholder 2"/>
          <p:cNvSpPr>
            <a:spLocks noGrp="1"/>
          </p:cNvSpPr>
          <p:nvPr>
            <p:ph idx="1"/>
          </p:nvPr>
        </p:nvSpPr>
        <p:spPr/>
        <p:txBody>
          <a:bodyPr>
            <a:normAutofit/>
          </a:bodyPr>
          <a:lstStyle/>
          <a:p>
            <a:r>
              <a:rPr lang="en-US" altLang="en-US" sz="2800" dirty="0" smtClean="0"/>
              <a:t>Curriculum </a:t>
            </a:r>
            <a:r>
              <a:rPr lang="en-US" altLang="en-US" sz="2800" dirty="0" smtClean="0"/>
              <a:t>group membership and functioning</a:t>
            </a:r>
          </a:p>
          <a:p>
            <a:r>
              <a:rPr lang="en-US" altLang="en-US" sz="2800" dirty="0" smtClean="0"/>
              <a:t>Information for local adopters</a:t>
            </a:r>
          </a:p>
          <a:p>
            <a:r>
              <a:rPr lang="en-US" altLang="en-US" sz="2800" dirty="0" smtClean="0"/>
              <a:t>Dissemination of research results</a:t>
            </a:r>
          </a:p>
          <a:p>
            <a:r>
              <a:rPr lang="en-US" altLang="en-US" sz="2800" dirty="0" smtClean="0"/>
              <a:t>Assessment plan</a:t>
            </a:r>
          </a:p>
          <a:p>
            <a:r>
              <a:rPr lang="en-US" altLang="en-US" sz="2800" dirty="0" smtClean="0"/>
              <a:t>Data plan</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spTree>
    <p:extLst>
      <p:ext uri="{BB962C8B-B14F-4D97-AF65-F5344CB8AC3E}">
        <p14:creationId xmlns:p14="http://schemas.microsoft.com/office/powerpoint/2010/main" val="1151092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69727" y="230689"/>
            <a:ext cx="6449176" cy="1958837"/>
          </a:xfrm>
        </p:spPr>
        <p:txBody>
          <a:bodyPr>
            <a:normAutofit fontScale="90000"/>
          </a:bodyPr>
          <a:lstStyle/>
          <a:p>
            <a:r>
              <a:rPr lang="en-US" altLang="en-US" dirty="0" smtClean="0"/>
              <a:t>Student Success Initiative</a:t>
            </a:r>
            <a:br>
              <a:rPr lang="en-US" altLang="en-US" dirty="0" smtClean="0"/>
            </a:br>
            <a:r>
              <a:rPr lang="en-US" altLang="en-US" sz="3200" dirty="0"/>
              <a:t>—President Ray</a:t>
            </a:r>
          </a:p>
        </p:txBody>
      </p:sp>
      <p:sp>
        <p:nvSpPr>
          <p:cNvPr id="3" name="Content Placeholder 2"/>
          <p:cNvSpPr>
            <a:spLocks noGrp="1"/>
          </p:cNvSpPr>
          <p:nvPr>
            <p:ph idx="1"/>
          </p:nvPr>
        </p:nvSpPr>
        <p:spPr>
          <a:xfrm>
            <a:off x="685800" y="2357306"/>
            <a:ext cx="8019661" cy="4007422"/>
          </a:xfrm>
        </p:spPr>
        <p:txBody>
          <a:bodyPr>
            <a:normAutofit/>
          </a:bodyPr>
          <a:lstStyle/>
          <a:p>
            <a:pPr marL="0" indent="0">
              <a:buNone/>
              <a:defRPr/>
            </a:pPr>
            <a:r>
              <a:rPr lang="en-US" dirty="0"/>
              <a:t>B</a:t>
            </a:r>
            <a:r>
              <a:rPr lang="en-US" dirty="0" smtClean="0"/>
              <a:t>y 2020:</a:t>
            </a:r>
          </a:p>
          <a:p>
            <a:pPr>
              <a:defRPr/>
            </a:pPr>
            <a:r>
              <a:rPr lang="en-US" dirty="0" smtClean="0"/>
              <a:t>affordable</a:t>
            </a:r>
          </a:p>
          <a:p>
            <a:pPr>
              <a:defRPr/>
            </a:pPr>
            <a:r>
              <a:rPr lang="en-US" dirty="0" smtClean="0"/>
              <a:t>school of choice </a:t>
            </a:r>
          </a:p>
          <a:p>
            <a:pPr>
              <a:defRPr/>
            </a:pPr>
            <a:r>
              <a:rPr lang="en-US" dirty="0" smtClean="0"/>
              <a:t>all students achieve success regardless of …</a:t>
            </a:r>
          </a:p>
          <a:p>
            <a:pPr>
              <a:defRPr/>
            </a:pPr>
            <a:r>
              <a:rPr lang="en-US" dirty="0" smtClean="0"/>
              <a:t>first-year retention from 83.8 % to 90 % </a:t>
            </a:r>
          </a:p>
          <a:p>
            <a:pPr>
              <a:defRPr/>
            </a:pPr>
            <a:r>
              <a:rPr lang="en-US" dirty="0" smtClean="0"/>
              <a:t>six-year graduation from 63% to 70 %</a:t>
            </a:r>
            <a:endParaRPr lang="en-US" dirty="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spTree>
    <p:extLst>
      <p:ext uri="{BB962C8B-B14F-4D97-AF65-F5344CB8AC3E}">
        <p14:creationId xmlns:p14="http://schemas.microsoft.com/office/powerpoint/2010/main" val="1091767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NSF—IUSE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 the </a:t>
            </a:r>
            <a:r>
              <a:rPr lang="en-US" sz="3200" dirty="0"/>
              <a:t>National Science Foundation invests in evidence-based and evidence-generating approaches to understanding STEM learning; to designing, testing, and studying instruction and curricular change; to wide dissemination and implementation of best practices; and to broadening participation of individuals and institutions in STEM fields. </a:t>
            </a:r>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2118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Cross-disciplinary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286645082"/>
              </p:ext>
            </p:extLst>
          </p:nvPr>
        </p:nvGraphicFramePr>
        <p:xfrm>
          <a:off x="374009" y="1212908"/>
          <a:ext cx="8458200" cy="4776831"/>
        </p:xfrm>
        <a:graphic>
          <a:graphicData uri="http://schemas.openxmlformats.org/drawingml/2006/table">
            <a:tbl>
              <a:tblPr firstRow="1">
                <a:tableStyleId>{00A15C55-8517-42AA-B614-E9B94910E393}</a:tableStyleId>
              </a:tblPr>
              <a:tblGrid>
                <a:gridCol w="672560"/>
                <a:gridCol w="672560"/>
                <a:gridCol w="672560"/>
                <a:gridCol w="672560"/>
                <a:gridCol w="672560"/>
                <a:gridCol w="672560"/>
                <a:gridCol w="672560"/>
                <a:gridCol w="672560"/>
                <a:gridCol w="672560"/>
                <a:gridCol w="2405160"/>
              </a:tblGrid>
              <a:tr h="49449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Junior Year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Fall </a:t>
                      </a:r>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Winter</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Spring</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Senior Year</a:t>
                      </a:r>
                    </a:p>
                  </a:txBody>
                  <a:tcPr/>
                </a:tc>
              </a:tr>
              <a:tr h="66215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320 Symmetries</a:t>
                      </a:r>
                      <a:endParaRPr lang="en-US" baseline="0" dirty="0" smtClean="0"/>
                    </a:p>
                  </a:txBody>
                  <a:tcPr vert="vert270">
                    <a:cell3D prstMaterial="dkEdge">
                      <a:bevel/>
                      <a:lightRig rig="flood" dir="t"/>
                    </a:cell3D>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422 Vector Fields</a:t>
                      </a:r>
                    </a:p>
                  </a:txBody>
                  <a:tcPr vert="vert270">
                    <a:cell3D prstMaterial="dkEdge">
                      <a:bevel/>
                      <a:lightRig rig="flood" dir="t"/>
                    </a:cell3D>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421 Oscillations</a:t>
                      </a:r>
                    </a:p>
                  </a:txBody>
                  <a:tcPr vert="vert270">
                    <a:cell3D prstMaterial="dkEdge">
                      <a:bevel/>
                      <a:lightRig rig="flood" dir="t"/>
                    </a:cell3D>
                  </a:tcPr>
                </a:tc>
                <a:tc gridSpan="3">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rowSpan="2">
                  <a:txBody>
                    <a:bodyPr/>
                    <a:lstStyle/>
                    <a:p>
                      <a:endParaRPr lang="en-US"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Reference Frames</a:t>
                      </a:r>
                    </a:p>
                  </a:txBody>
                  <a:tcPr vert="vert270">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431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Electromagnetism</a:t>
                      </a:r>
                    </a:p>
                  </a:txBody>
                  <a:tcPr>
                    <a:cell3D prstMaterial="dkEdge">
                      <a:bevel w="77470" h="12700" prst="softRound"/>
                      <a:lightRig rig="flood" dir="t"/>
                    </a:cell3D>
                  </a:tcPr>
                </a:tc>
              </a:tr>
              <a:tr h="65905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endParaRPr lang="en-US"/>
                    </a:p>
                  </a:txBody>
                  <a:tcPr/>
                </a:tc>
                <a:tc vMerge="1">
                  <a:txBody>
                    <a:bodyPr/>
                    <a:lstStyle/>
                    <a:p>
                      <a:endParaRPr lang="en-US"/>
                    </a:p>
                  </a:txBody>
                  <a:tcPr/>
                </a:tc>
                <a:tc>
                  <a:txBody>
                    <a:bodyPr/>
                    <a:lstStyle/>
                    <a:p>
                      <a:endParaRPr lang="en-US"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424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1-D Waves</a:t>
                      </a:r>
                    </a:p>
                  </a:txBody>
                  <a:tcPr vert="vert270">
                    <a:cell3D prstMaterial="dkEdge">
                      <a:bevel/>
                      <a:lightRig rig="flood" dir="t"/>
                    </a:cell3D>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Periodic Systems</a:t>
                      </a:r>
                    </a:p>
                  </a:txBody>
                  <a:tcPr vert="vert270">
                    <a:cell3D prstMaterial="dkEdge">
                      <a:bevel/>
                      <a:lightRig rig="flood" dir="t"/>
                    </a:cell3D>
                  </a:tcPr>
                </a:tc>
                <a:tc vMerge="1">
                  <a:txBody>
                    <a:bodyPr/>
                    <a:lstStyle/>
                    <a:p>
                      <a:endParaRPr lang="en-US" dirty="0"/>
                    </a:p>
                  </a:txBody>
                  <a:tcPr vert="vert27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vert="vert270"/>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Central</a:t>
                      </a:r>
                      <a:r>
                        <a:rPr lang="en-US" baseline="0" dirty="0" smtClean="0"/>
                        <a:t> Forces</a:t>
                      </a:r>
                      <a:endParaRPr lang="en-US" dirty="0" smtClean="0"/>
                    </a:p>
                  </a:txBody>
                  <a:tcPr vert="vert270">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435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Classical Mechanics</a:t>
                      </a:r>
                    </a:p>
                  </a:txBody>
                  <a:tcPr>
                    <a:cell3D prstMaterial="dkEdge">
                      <a:bevel w="77470" h="12700" prst="softRound"/>
                      <a:lightRig rig="flood" dir="t"/>
                    </a:cell3D>
                  </a:tcPr>
                </a:tc>
              </a:tr>
              <a:tr h="613714">
                <a:tc vMerge="1">
                  <a:txBody>
                    <a:bodyPr/>
                    <a:lstStyle/>
                    <a:p>
                      <a:endParaRPr lang="en-US" dirty="0"/>
                    </a:p>
                  </a:txBody>
                  <a:tcPr/>
                </a:tc>
                <a:tc vMerge="1">
                  <a:txBody>
                    <a:bodyPr/>
                    <a:lstStyle/>
                    <a:p>
                      <a:endParaRPr lang="en-US"/>
                    </a:p>
                  </a:txBody>
                  <a:tcPr/>
                </a:tc>
                <a:tc vMerge="1">
                  <a:txBody>
                    <a:bodyPr/>
                    <a:lstStyle/>
                    <a:p>
                      <a:endParaRPr 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425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Spins</a:t>
                      </a:r>
                    </a:p>
                  </a:txBody>
                  <a:tcPr vert="vert270">
                    <a:cell3D prstMaterial="dkEdge">
                      <a:bevel/>
                      <a:lightRig rig="flood" dir="t"/>
                    </a:cell3D>
                  </a:tcPr>
                </a:tc>
                <a:tc vMerge="1">
                  <a:txBody>
                    <a:bodyPr/>
                    <a:lstStyle/>
                    <a:p>
                      <a:endParaRPr 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vert="vert270"/>
                </a:tc>
                <a:tc rowSpan="3">
                  <a:txBody>
                    <a:bodyPr/>
                    <a:lstStyle/>
                    <a:p>
                      <a:pPr algn="l"/>
                      <a:r>
                        <a:rPr lang="en-US" dirty="0" smtClean="0"/>
                        <a:t> 423</a:t>
                      </a:r>
                    </a:p>
                    <a:p>
                      <a:pPr algn="l"/>
                      <a:r>
                        <a:rPr lang="en-US" dirty="0" smtClean="0"/>
                        <a:t> Energy</a:t>
                      </a:r>
                      <a:r>
                        <a:rPr lang="en-US" baseline="0" dirty="0" smtClean="0"/>
                        <a:t> </a:t>
                      </a:r>
                      <a:r>
                        <a:rPr lang="en-US" dirty="0" smtClean="0"/>
                        <a:t>&amp; Entropy</a:t>
                      </a:r>
                      <a:endParaRPr lang="en-US" dirty="0"/>
                    </a:p>
                  </a:txBody>
                  <a:tcPr vert="vert270">
                    <a:cell3D prstMaterial="dkEdge">
                      <a:bevel/>
                      <a:lightRig rig="flood" dir="t"/>
                    </a:cell3D>
                  </a:tcPr>
                </a:tc>
                <a:tc vMerge="1">
                  <a:txBody>
                    <a:bodyPr/>
                    <a:lstStyle/>
                    <a:p>
                      <a:endParaRPr lang="en-US" dirty="0"/>
                    </a:p>
                  </a:txBody>
                  <a:tcPr vert="vert27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vert="vert270">
                    <a:cell3D prstMaterial="dkEdge">
                      <a:bevel/>
                      <a:lightRig rig="flood" dir="t"/>
                    </a:cell3D>
                  </a:tcPr>
                </a:tc>
                <a:tc>
                  <a:txBody>
                    <a:bodyPr/>
                    <a:lstStyle/>
                    <a:p>
                      <a:pPr algn="l"/>
                      <a:endParaRPr lang="en-US" dirty="0" smtClean="0"/>
                    </a:p>
                    <a:p>
                      <a:pPr algn="l"/>
                      <a:r>
                        <a:rPr lang="en-US" dirty="0" smtClean="0"/>
                        <a:t>(Mathematical</a:t>
                      </a:r>
                      <a:r>
                        <a:rPr lang="en-US" baseline="0" dirty="0" smtClean="0"/>
                        <a:t> Methods)</a:t>
                      </a:r>
                    </a:p>
                  </a:txBody>
                  <a:tcPr/>
                </a:tc>
              </a:tr>
              <a:tr h="638966">
                <a:tc gridSpan="3">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endParaRPr lang="en-US" dirty="0"/>
                    </a:p>
                  </a:txBody>
                  <a:tcPr vert="vert270"/>
                </a:tc>
                <a:tc vMerge="1">
                  <a:txBody>
                    <a:bodyPr/>
                    <a:lstStyle/>
                    <a:p>
                      <a:endParaRPr lang="en-US"/>
                    </a:p>
                  </a:txBody>
                  <a:tcPr/>
                </a:tc>
                <a:tc>
                  <a:txBody>
                    <a:bodyPr/>
                    <a:lstStyle/>
                    <a:p>
                      <a:pPr algn="l"/>
                      <a:r>
                        <a:rPr lang="en-US" dirty="0" smtClean="0"/>
                        <a:t>451 </a:t>
                      </a:r>
                    </a:p>
                    <a:p>
                      <a:pPr algn="l"/>
                      <a:r>
                        <a:rPr lang="en-US" dirty="0" smtClean="0"/>
                        <a:t>Quantum Mechanics</a:t>
                      </a:r>
                      <a:endParaRPr lang="en-US" dirty="0"/>
                    </a:p>
                  </a:txBody>
                  <a:tcPr>
                    <a:cell3D prstMaterial="dkEdge">
                      <a:bevel w="77470" h="12700" prst="softRound"/>
                      <a:lightRig rig="flood" dir="t"/>
                    </a:cell3D>
                  </a:tcPr>
                </a:tc>
              </a:tr>
              <a:tr h="647296">
                <a:tc gridSpan="5">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vMerge="1">
                  <a:txBody>
                    <a:bodyPr/>
                    <a:lstStyle/>
                    <a:p>
                      <a:endParaRPr lang="en-US" dirty="0"/>
                    </a:p>
                  </a:txBody>
                  <a:tcPr/>
                </a:tc>
                <a:tc vMerge="1">
                  <a:txBody>
                    <a:bodyPr/>
                    <a:lstStyle/>
                    <a:p>
                      <a:endParaRPr lang="en-US" dirty="0"/>
                    </a:p>
                  </a:txBody>
                  <a:tcPr vert="vert270">
                    <a:cell3D prstMaterial="dkEdge">
                      <a:bevel/>
                      <a:lightRig rig="flood" dir="t"/>
                    </a:cell3D>
                  </a:tcPr>
                </a:tc>
                <a:tc vMerge="1">
                  <a:txBody>
                    <a:bodyPr/>
                    <a:lstStyle/>
                    <a:p>
                      <a:endParaRPr lang="en-US" dirty="0"/>
                    </a:p>
                  </a:txBody>
                  <a:tcPr/>
                </a:tc>
                <a:tc>
                  <a:txBody>
                    <a:bodyPr/>
                    <a:lstStyle/>
                    <a:p>
                      <a:endParaRPr lang="en-US" dirty="0"/>
                    </a:p>
                  </a:txBody>
                  <a:tcPr vert="vert270"/>
                </a:tc>
                <a:tc>
                  <a:txBody>
                    <a:bodyPr/>
                    <a:lstStyle/>
                    <a:p>
                      <a:pPr algn="l"/>
                      <a:r>
                        <a:rPr lang="en-US" dirty="0" smtClean="0"/>
                        <a:t>441</a:t>
                      </a:r>
                    </a:p>
                    <a:p>
                      <a:pPr algn="l"/>
                      <a:r>
                        <a:rPr lang="en-US" dirty="0" smtClean="0"/>
                        <a:t>Statistical</a:t>
                      </a:r>
                      <a:r>
                        <a:rPr lang="en-US" baseline="0" dirty="0" smtClean="0"/>
                        <a:t> Physics</a:t>
                      </a:r>
                      <a:endParaRPr lang="en-US" dirty="0" smtClean="0"/>
                    </a:p>
                  </a:txBody>
                  <a:tcPr>
                    <a:cell3D prstMaterial="dkEdge">
                      <a:bevel w="77470" h="12700" prst="softRound"/>
                      <a:lightRig rig="flood" dir="t"/>
                    </a:cell3D>
                  </a:tcPr>
                </a:tc>
              </a:tr>
              <a:tr h="552653">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411-412 Electronics</a:t>
                      </a:r>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461 Math Methods</a:t>
                      </a:r>
                    </a:p>
                  </a:txBody>
                  <a:tcPr>
                    <a:cell3D prstMaterial="dkEdge">
                      <a:bevel w="77470" h="12700" prst="softRound"/>
                      <a:lightRig rig="flood" dir="t"/>
                    </a:cell3D>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481 Optics</a:t>
                      </a:r>
                    </a:p>
                  </a:txBody>
                  <a:tcPr>
                    <a:cell3D prstMaterial="dkEdge">
                      <a:bevel w="77470" h="12700" prst="softRound"/>
                      <a:lightRig rig="flood" dir="t"/>
                    </a:cell3D>
                  </a:tcPr>
                </a:tc>
              </a:tr>
              <a:tr h="508507">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265,</a:t>
                      </a:r>
                      <a:r>
                        <a:rPr lang="en-US" baseline="0" dirty="0" smtClean="0"/>
                        <a:t> 36x, 415 </a:t>
                      </a:r>
                      <a:r>
                        <a:rPr lang="en-US" dirty="0" smtClean="0"/>
                        <a:t>Computational</a:t>
                      </a:r>
                      <a:r>
                        <a:rPr lang="en-US" baseline="0" dirty="0" smtClean="0"/>
                        <a:t> Physics/Computer Interfacing</a:t>
                      </a:r>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403 Thesis</a:t>
                      </a:r>
                    </a:p>
                  </a:txBody>
                  <a:tcPr/>
                </a:tc>
              </a:tr>
            </a:tbl>
          </a:graphicData>
        </a:graphic>
      </p:graphicFrame>
      <p:sp>
        <p:nvSpPr>
          <p:cNvPr id="5" name="Date Placeholder 4"/>
          <p:cNvSpPr>
            <a:spLocks noGrp="1"/>
          </p:cNvSpPr>
          <p:nvPr>
            <p:ph type="dt" sz="half" idx="10"/>
          </p:nvPr>
        </p:nvSpPr>
        <p:spPr/>
        <p:txBody>
          <a:bodyPr/>
          <a:lstStyle/>
          <a:p>
            <a:pPr>
              <a:defRPr/>
            </a:pPr>
            <a:r>
              <a:rPr lang="en-US" smtClean="0"/>
              <a:t>2/15/2016</a:t>
            </a:r>
            <a:endParaRPr lang="en-US" dirty="0"/>
          </a:p>
        </p:txBody>
      </p:sp>
      <p:sp>
        <p:nvSpPr>
          <p:cNvPr id="6" name="Footer Placeholder 5"/>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376348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Autofit/>
          </a:bodyPr>
          <a:lstStyle/>
          <a:p>
            <a:r>
              <a:rPr lang="en-US" altLang="en-US" sz="4400" dirty="0" smtClean="0"/>
              <a:t>Paradigms 2.0 Timeline</a:t>
            </a:r>
          </a:p>
        </p:txBody>
      </p:sp>
      <p:sp>
        <p:nvSpPr>
          <p:cNvPr id="28675" name="Content Placeholder 2"/>
          <p:cNvSpPr>
            <a:spLocks noGrp="1"/>
          </p:cNvSpPr>
          <p:nvPr>
            <p:ph idx="1"/>
          </p:nvPr>
        </p:nvSpPr>
        <p:spPr/>
        <p:txBody>
          <a:bodyPr>
            <a:normAutofit/>
          </a:bodyPr>
          <a:lstStyle/>
          <a:p>
            <a:pPr marL="0" indent="0">
              <a:buNone/>
            </a:pPr>
            <a:r>
              <a:rPr lang="en-US" altLang="en-US" dirty="0" smtClean="0">
                <a:solidFill>
                  <a:srgbClr val="FF6600"/>
                </a:solidFill>
              </a:rPr>
              <a:t>Winter 2016:</a:t>
            </a:r>
          </a:p>
          <a:p>
            <a:r>
              <a:rPr lang="en-US" altLang="en-US" dirty="0" smtClean="0"/>
              <a:t>Colloquium/Survey</a:t>
            </a:r>
            <a:endParaRPr lang="en-US" altLang="en-US" dirty="0" smtClean="0"/>
          </a:p>
          <a:p>
            <a:r>
              <a:rPr lang="en-US" altLang="en-US" dirty="0" smtClean="0"/>
              <a:t>Survey analysis/make cards</a:t>
            </a:r>
          </a:p>
          <a:p>
            <a:pPr marL="0" indent="0">
              <a:buNone/>
            </a:pPr>
            <a:r>
              <a:rPr lang="en-US" altLang="en-US" dirty="0" smtClean="0">
                <a:solidFill>
                  <a:srgbClr val="FF6600"/>
                </a:solidFill>
              </a:rPr>
              <a:t>Spring 2016:</a:t>
            </a:r>
          </a:p>
          <a:p>
            <a:r>
              <a:rPr lang="en-US" altLang="en-US" dirty="0" smtClean="0"/>
              <a:t>Card sorting</a:t>
            </a:r>
          </a:p>
          <a:p>
            <a:r>
              <a:rPr lang="en-US" altLang="en-US" dirty="0" smtClean="0"/>
              <a:t>Discussions w/ everyone</a:t>
            </a:r>
          </a:p>
          <a:p>
            <a:r>
              <a:rPr lang="en-US" altLang="en-US" dirty="0" smtClean="0"/>
              <a:t>Faculty vote</a:t>
            </a:r>
          </a:p>
          <a:p>
            <a:pPr marL="0" indent="0">
              <a:buNone/>
            </a:pPr>
            <a:r>
              <a:rPr lang="en-US" altLang="en-US" dirty="0" smtClean="0">
                <a:solidFill>
                  <a:srgbClr val="FF6600"/>
                </a:solidFill>
              </a:rPr>
              <a:t>Summer 2016-&gt;Spring 2018:</a:t>
            </a:r>
          </a:p>
          <a:p>
            <a:r>
              <a:rPr lang="en-US" altLang="en-US" dirty="0" smtClean="0"/>
              <a:t>Apply for funding?</a:t>
            </a:r>
          </a:p>
          <a:p>
            <a:r>
              <a:rPr lang="en-US" altLang="en-US" dirty="0" smtClean="0"/>
              <a:t>Category II proposals</a:t>
            </a:r>
          </a:p>
          <a:p>
            <a:r>
              <a:rPr lang="en-US" altLang="en-US" dirty="0" smtClean="0"/>
              <a:t>Implement/document new curriculum/strategies</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smtClean="0"/>
              <a:t>Paradigms 2.0</a:t>
            </a:r>
            <a:endParaRPr lang="en-US"/>
          </a:p>
        </p:txBody>
      </p:sp>
    </p:spTree>
    <p:extLst>
      <p:ext uri="{BB962C8B-B14F-4D97-AF65-F5344CB8AC3E}">
        <p14:creationId xmlns:p14="http://schemas.microsoft.com/office/powerpoint/2010/main" val="2831798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dirty="0" smtClean="0"/>
              <a:t>Role of Chair</a:t>
            </a:r>
          </a:p>
        </p:txBody>
      </p:sp>
      <p:sp>
        <p:nvSpPr>
          <p:cNvPr id="26627" name="Content Placeholder 2"/>
          <p:cNvSpPr>
            <a:spLocks noGrp="1"/>
          </p:cNvSpPr>
          <p:nvPr>
            <p:ph idx="1"/>
          </p:nvPr>
        </p:nvSpPr>
        <p:spPr/>
        <p:txBody>
          <a:bodyPr>
            <a:normAutofit/>
          </a:bodyPr>
          <a:lstStyle/>
          <a:p>
            <a:r>
              <a:rPr lang="en-US" altLang="en-US" sz="3200" dirty="0" smtClean="0"/>
              <a:t>Foster </a:t>
            </a:r>
            <a:r>
              <a:rPr lang="en-US" altLang="en-US" sz="3200" dirty="0" smtClean="0"/>
              <a:t>an overall understanding of the </a:t>
            </a:r>
            <a:r>
              <a:rPr lang="en-US" altLang="en-US" sz="3200" dirty="0" smtClean="0"/>
              <a:t>curriculum.</a:t>
            </a:r>
            <a:endParaRPr lang="en-US" altLang="en-US" sz="3200" dirty="0" smtClean="0"/>
          </a:p>
          <a:p>
            <a:r>
              <a:rPr lang="en-US" altLang="en-US" sz="3200" dirty="0" smtClean="0"/>
              <a:t>Advocate with the </a:t>
            </a:r>
            <a:r>
              <a:rPr lang="en-US" altLang="en-US" sz="3200" dirty="0" smtClean="0"/>
              <a:t>administration.</a:t>
            </a:r>
            <a:endParaRPr lang="en-US" altLang="en-US" sz="3200" dirty="0" smtClean="0"/>
          </a:p>
          <a:p>
            <a:r>
              <a:rPr lang="en-US" altLang="en-US" sz="3200" dirty="0" smtClean="0"/>
              <a:t>Negotiate with </a:t>
            </a:r>
            <a:r>
              <a:rPr lang="en-US" altLang="en-US" sz="3200" dirty="0" smtClean="0"/>
              <a:t>Registrar.</a:t>
            </a:r>
            <a:endParaRPr lang="en-US" altLang="en-US" sz="3200" dirty="0" smtClean="0"/>
          </a:p>
          <a:p>
            <a:r>
              <a:rPr lang="en-US" altLang="en-US" sz="3200" dirty="0" smtClean="0"/>
              <a:t>Identify resources, esp. classroom space &amp; </a:t>
            </a:r>
            <a:r>
              <a:rPr lang="en-US" altLang="en-US" sz="3200" dirty="0" smtClean="0"/>
              <a:t>remodel $$.</a:t>
            </a:r>
            <a:endParaRPr lang="en-US" altLang="en-US" sz="3200" dirty="0" smtClean="0"/>
          </a:p>
          <a:p>
            <a:r>
              <a:rPr lang="en-US" altLang="en-US" sz="3200" dirty="0" smtClean="0"/>
              <a:t>Make appropriate teaching </a:t>
            </a:r>
            <a:r>
              <a:rPr lang="en-US" altLang="en-US" sz="3200" dirty="0" smtClean="0"/>
              <a:t>assignments. </a:t>
            </a:r>
            <a:endParaRPr lang="en-US" altLang="en-US" sz="3200" dirty="0" smtClean="0"/>
          </a:p>
          <a:p>
            <a:r>
              <a:rPr lang="en-US" altLang="en-US" sz="3200" dirty="0" smtClean="0"/>
              <a:t>Value </a:t>
            </a:r>
            <a:r>
              <a:rPr lang="en-US" altLang="en-US" sz="3200" dirty="0" smtClean="0"/>
              <a:t>strong orientation toward teaching in the hiring </a:t>
            </a:r>
            <a:r>
              <a:rPr lang="en-US" altLang="en-US" sz="3200" dirty="0" smtClean="0"/>
              <a:t>and promotion processes.</a:t>
            </a:r>
            <a:endParaRPr lang="en-US" altLang="en-US" sz="3200" dirty="0" smtClean="0"/>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spTree>
    <p:extLst>
      <p:ext uri="{BB962C8B-B14F-4D97-AF65-F5344CB8AC3E}">
        <p14:creationId xmlns:p14="http://schemas.microsoft.com/office/powerpoint/2010/main" val="2704651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Needed from YOU</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Complete the </a:t>
            </a:r>
            <a:r>
              <a:rPr lang="en-US" sz="3000" dirty="0" err="1" smtClean="0"/>
              <a:t>Qualtrics</a:t>
            </a:r>
            <a:r>
              <a:rPr lang="en-US" sz="3000" dirty="0" smtClean="0"/>
              <a:t> survey</a:t>
            </a:r>
          </a:p>
          <a:p>
            <a:r>
              <a:rPr lang="en-US" sz="3000" dirty="0" smtClean="0"/>
              <a:t>Read </a:t>
            </a:r>
            <a:r>
              <a:rPr lang="en-US" sz="3000" dirty="0" err="1" smtClean="0"/>
              <a:t>EvZ’s</a:t>
            </a:r>
            <a:r>
              <a:rPr lang="en-US" sz="3000" dirty="0" smtClean="0"/>
              <a:t> </a:t>
            </a:r>
            <a:r>
              <a:rPr lang="en-US" sz="3000" dirty="0"/>
              <a:t>History Summary </a:t>
            </a:r>
            <a:r>
              <a:rPr lang="en-US" sz="3000" dirty="0" smtClean="0"/>
              <a:t>—</a:t>
            </a:r>
            <a:r>
              <a:rPr lang="en-US" sz="3000" dirty="0"/>
              <a:t>Many thanks to those who contributed</a:t>
            </a:r>
            <a:r>
              <a:rPr lang="en-US" sz="3000" dirty="0" smtClean="0"/>
              <a:t>!</a:t>
            </a:r>
          </a:p>
          <a:p>
            <a:r>
              <a:rPr lang="en-US" sz="3000" dirty="0" smtClean="0"/>
              <a:t>Read other information at:</a:t>
            </a:r>
            <a:endParaRPr lang="en-US" sz="3000" dirty="0" smtClean="0"/>
          </a:p>
          <a:p>
            <a:pPr marL="0" indent="0">
              <a:buNone/>
            </a:pPr>
            <a:r>
              <a:rPr lang="en-US" sz="3000" dirty="0" smtClean="0"/>
              <a:t>	physics.oregonstate.edu/paradigms2</a:t>
            </a:r>
            <a:endParaRPr lang="en-US" sz="3000" dirty="0"/>
          </a:p>
          <a:p>
            <a:r>
              <a:rPr lang="en-US" sz="3000" dirty="0" smtClean="0"/>
              <a:t>Participate </a:t>
            </a:r>
            <a:r>
              <a:rPr lang="en-US" sz="3000" dirty="0" smtClean="0"/>
              <a:t>as a member of your curriculum group, research group, student focus group</a:t>
            </a:r>
          </a:p>
          <a:p>
            <a:r>
              <a:rPr lang="en-US" sz="3000" dirty="0" smtClean="0"/>
              <a:t>Give feedback early and often </a:t>
            </a:r>
          </a:p>
          <a:p>
            <a:pPr marL="0" indent="0">
              <a:buNone/>
            </a:pPr>
            <a:r>
              <a:rPr lang="en-US" sz="3000" dirty="0" smtClean="0"/>
              <a:t>    </a:t>
            </a:r>
            <a:r>
              <a:rPr lang="en-US" sz="3000" dirty="0"/>
              <a:t>(</a:t>
            </a:r>
            <a:r>
              <a:rPr lang="en-US" sz="3000" dirty="0" err="1"/>
              <a:t>EvZ</a:t>
            </a:r>
            <a:r>
              <a:rPr lang="en-US" sz="3000" dirty="0"/>
              <a:t> is the Anonymizer</a:t>
            </a:r>
            <a:r>
              <a:rPr lang="en-US" sz="3000" dirty="0" smtClean="0"/>
              <a:t>)</a:t>
            </a:r>
            <a:endParaRPr lang="en-US" sz="3000" dirty="0"/>
          </a:p>
          <a:p>
            <a:r>
              <a:rPr lang="en-US" sz="3000" dirty="0" smtClean="0"/>
              <a:t>VOTE</a:t>
            </a:r>
          </a:p>
          <a:p>
            <a:pPr marL="0" indent="0">
              <a:buNone/>
            </a:pPr>
            <a:endParaRPr lang="en-US" dirty="0" smtClean="0"/>
          </a:p>
          <a:p>
            <a:pPr marL="0" indent="0">
              <a:buNone/>
            </a:pPr>
            <a:r>
              <a:rPr lang="en-US" dirty="0"/>
              <a:t> </a:t>
            </a:r>
            <a:r>
              <a:rPr lang="en-US" dirty="0" smtClean="0"/>
              <a:t>   </a:t>
            </a:r>
          </a:p>
          <a:p>
            <a:pPr marL="0" indent="0">
              <a:buNone/>
            </a:pPr>
            <a:r>
              <a:rPr lang="en-US" dirty="0"/>
              <a:t> </a:t>
            </a:r>
            <a:r>
              <a:rPr lang="en-US" dirty="0" smtClean="0"/>
              <a:t>   </a:t>
            </a:r>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331253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Instructions</a:t>
            </a:r>
            <a:endParaRPr lang="en-US" dirty="0"/>
          </a:p>
        </p:txBody>
      </p:sp>
      <p:sp>
        <p:nvSpPr>
          <p:cNvPr id="3" name="Content Placeholder 2"/>
          <p:cNvSpPr>
            <a:spLocks noGrp="1"/>
          </p:cNvSpPr>
          <p:nvPr>
            <p:ph idx="1"/>
          </p:nvPr>
        </p:nvSpPr>
        <p:spPr/>
        <p:txBody>
          <a:bodyPr>
            <a:normAutofit/>
          </a:bodyPr>
          <a:lstStyle/>
          <a:p>
            <a:r>
              <a:rPr lang="en-US" sz="2800" dirty="0" smtClean="0"/>
              <a:t>Follow </a:t>
            </a:r>
            <a:r>
              <a:rPr lang="en-US" sz="2800" dirty="0"/>
              <a:t>link in e-mail invitation to </a:t>
            </a:r>
            <a:r>
              <a:rPr lang="en-US" sz="2800" dirty="0" err="1"/>
              <a:t>Qualtrics</a:t>
            </a:r>
            <a:r>
              <a:rPr lang="en-US" sz="2800" dirty="0"/>
              <a:t> </a:t>
            </a:r>
            <a:r>
              <a:rPr lang="en-US" sz="2800" dirty="0" smtClean="0"/>
              <a:t>survey</a:t>
            </a:r>
          </a:p>
          <a:p>
            <a:r>
              <a:rPr lang="en-US" sz="2800" dirty="0" smtClean="0"/>
              <a:t>To </a:t>
            </a:r>
            <a:r>
              <a:rPr lang="en-US" sz="2800" dirty="0"/>
              <a:t>save </a:t>
            </a:r>
            <a:r>
              <a:rPr lang="en-US" sz="2800" dirty="0" smtClean="0"/>
              <a:t>incomplete survey </a:t>
            </a:r>
            <a:r>
              <a:rPr lang="en-US" sz="2800" dirty="0"/>
              <a:t>- enable browser cookies (same browser, same </a:t>
            </a:r>
            <a:r>
              <a:rPr lang="en-US" sz="2800" dirty="0" smtClean="0"/>
              <a:t>computer)</a:t>
            </a:r>
          </a:p>
          <a:p>
            <a:r>
              <a:rPr lang="en-US" sz="2800" dirty="0"/>
              <a:t>Paper version may be provided on </a:t>
            </a:r>
            <a:r>
              <a:rPr lang="en-US" sz="2800" dirty="0" smtClean="0"/>
              <a:t>request to </a:t>
            </a:r>
            <a:r>
              <a:rPr lang="en-US" sz="2800" dirty="0" err="1" smtClean="0"/>
              <a:t>EvZ</a:t>
            </a:r>
            <a:endParaRPr lang="en-US" sz="2800" dirty="0" smtClean="0"/>
          </a:p>
          <a:p>
            <a:r>
              <a:rPr lang="en-US" sz="3600" dirty="0" smtClean="0"/>
              <a:t>Complete </a:t>
            </a:r>
            <a:r>
              <a:rPr lang="en-US" sz="3600" dirty="0"/>
              <a:t>by Monday, </a:t>
            </a:r>
            <a:r>
              <a:rPr lang="en-US" sz="3600" dirty="0" smtClean="0"/>
              <a:t>2/22</a:t>
            </a:r>
          </a:p>
          <a:p>
            <a:pPr marL="0" indent="0">
              <a:buNone/>
            </a:pPr>
            <a:endParaRPr lang="en-US" dirty="0"/>
          </a:p>
          <a:p>
            <a:pPr marL="0" indent="0">
              <a:buNone/>
            </a:pP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2/15/2016</a:t>
            </a:r>
            <a:endParaRPr lang="en-US" dirty="0"/>
          </a:p>
        </p:txBody>
      </p:sp>
      <p:sp>
        <p:nvSpPr>
          <p:cNvPr id="5" name="Footer Placeholder 4"/>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9188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smtClean="0"/>
              <a:t>Themes</a:t>
            </a:r>
          </a:p>
        </p:txBody>
      </p:sp>
      <p:sp>
        <p:nvSpPr>
          <p:cNvPr id="10243" name="Content Placeholder 2"/>
          <p:cNvSpPr>
            <a:spLocks noGrp="1"/>
          </p:cNvSpPr>
          <p:nvPr>
            <p:ph idx="1"/>
          </p:nvPr>
        </p:nvSpPr>
        <p:spPr/>
        <p:txBody>
          <a:bodyPr>
            <a:normAutofit/>
          </a:bodyPr>
          <a:lstStyle/>
          <a:p>
            <a:r>
              <a:rPr lang="en-US" altLang="en-US" smtClean="0"/>
              <a:t>Expectation Values and Probability</a:t>
            </a:r>
          </a:p>
          <a:p>
            <a:r>
              <a:rPr lang="en-US" altLang="en-US" smtClean="0"/>
              <a:t>Resonance</a:t>
            </a:r>
          </a:p>
          <a:p>
            <a:r>
              <a:rPr lang="en-US" altLang="en-US" smtClean="0"/>
              <a:t>Energy</a:t>
            </a:r>
          </a:p>
          <a:p>
            <a:r>
              <a:rPr lang="en-US" altLang="en-US" smtClean="0"/>
              <a:t>Symmetry</a:t>
            </a:r>
          </a:p>
          <a:p>
            <a:r>
              <a:rPr lang="en-US" altLang="en-US" smtClean="0"/>
              <a:t>Normal Modes and Complete Sets of States</a:t>
            </a:r>
          </a:p>
          <a:p>
            <a:r>
              <a:rPr lang="en-US" altLang="en-US" smtClean="0"/>
              <a:t>Discrete and Continuous Representations</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a:t>Paradigms 2.0</a:t>
            </a:r>
          </a:p>
        </p:txBody>
      </p:sp>
    </p:spTree>
    <p:extLst>
      <p:ext uri="{BB962C8B-B14F-4D97-AF65-F5344CB8AC3E}">
        <p14:creationId xmlns:p14="http://schemas.microsoft.com/office/powerpoint/2010/main" val="117183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Dependencies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404" y="1195388"/>
            <a:ext cx="4720841" cy="5168900"/>
          </a:xfrm>
        </p:spPr>
      </p:pic>
      <p:sp>
        <p:nvSpPr>
          <p:cNvPr id="7" name="Date Placeholder 6"/>
          <p:cNvSpPr>
            <a:spLocks noGrp="1"/>
          </p:cNvSpPr>
          <p:nvPr>
            <p:ph type="dt" sz="half" idx="10"/>
          </p:nvPr>
        </p:nvSpPr>
        <p:spPr/>
        <p:txBody>
          <a:bodyPr/>
          <a:lstStyle/>
          <a:p>
            <a:pPr>
              <a:defRPr/>
            </a:pPr>
            <a:r>
              <a:rPr lang="en-US" smtClean="0"/>
              <a:t>2/15/2016</a:t>
            </a:r>
            <a:endParaRPr lang="en-US" dirty="0"/>
          </a:p>
        </p:txBody>
      </p:sp>
      <p:sp>
        <p:nvSpPr>
          <p:cNvPr id="8" name="Footer Placeholder 7"/>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122341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65" y="1245952"/>
            <a:ext cx="6449176" cy="691786"/>
          </a:xfrm>
        </p:spPr>
        <p:txBody>
          <a:bodyPr>
            <a:normAutofit fontScale="90000"/>
          </a:bodyPr>
          <a:lstStyle/>
          <a:p>
            <a:r>
              <a:rPr lang="en-US" dirty="0" smtClean="0"/>
              <a:t>Daily Class Meetings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5219108"/>
              </p:ext>
            </p:extLst>
          </p:nvPr>
        </p:nvGraphicFramePr>
        <p:xfrm>
          <a:off x="559965" y="2462125"/>
          <a:ext cx="8020050" cy="1112520"/>
        </p:xfrm>
        <a:graphic>
          <a:graphicData uri="http://schemas.openxmlformats.org/drawingml/2006/table">
            <a:tbl>
              <a:tblPr firstRow="1" firstCol="1">
                <a:tableStyleId>{00A15C55-8517-42AA-B614-E9B94910E393}</a:tableStyleId>
              </a:tblPr>
              <a:tblGrid>
                <a:gridCol w="1336675"/>
                <a:gridCol w="1336675"/>
                <a:gridCol w="1336675"/>
                <a:gridCol w="1336675"/>
                <a:gridCol w="1336675"/>
                <a:gridCol w="1336675"/>
              </a:tblGrid>
              <a:tr h="370840">
                <a:tc>
                  <a:txBody>
                    <a:bodyPr/>
                    <a:lstStyle/>
                    <a:p>
                      <a:endParaRPr lang="en-US" dirty="0">
                        <a:solidFill>
                          <a:srgbClr val="FF9966"/>
                        </a:solidFill>
                      </a:endParaRPr>
                    </a:p>
                  </a:txBody>
                  <a:tcPr>
                    <a:solidFill>
                      <a:srgbClr val="FFCC99"/>
                    </a:solidFill>
                  </a:tcPr>
                </a:tc>
                <a:tc>
                  <a:txBody>
                    <a:bodyPr/>
                    <a:lstStyle/>
                    <a:p>
                      <a:r>
                        <a:rPr lang="en-US" dirty="0" smtClean="0">
                          <a:solidFill>
                            <a:schemeClr val="tx1"/>
                          </a:solidFill>
                        </a:rPr>
                        <a:t>Monday</a:t>
                      </a:r>
                      <a:endParaRPr lang="en-US" dirty="0">
                        <a:solidFill>
                          <a:schemeClr val="tx1"/>
                        </a:solidFill>
                      </a:endParaRPr>
                    </a:p>
                  </a:txBody>
                  <a:tcPr>
                    <a:solidFill>
                      <a:srgbClr val="FFCC99"/>
                    </a:solidFill>
                  </a:tcPr>
                </a:tc>
                <a:tc>
                  <a:txBody>
                    <a:bodyPr/>
                    <a:lstStyle/>
                    <a:p>
                      <a:r>
                        <a:rPr lang="en-US" dirty="0" smtClean="0">
                          <a:solidFill>
                            <a:schemeClr val="tx1"/>
                          </a:solidFill>
                        </a:rPr>
                        <a:t>Tuesday</a:t>
                      </a:r>
                      <a:endParaRPr lang="en-US" dirty="0">
                        <a:solidFill>
                          <a:schemeClr val="tx1"/>
                        </a:solidFill>
                      </a:endParaRPr>
                    </a:p>
                  </a:txBody>
                  <a:tcPr>
                    <a:solidFill>
                      <a:srgbClr val="FFCC99"/>
                    </a:solidFill>
                  </a:tcPr>
                </a:tc>
                <a:tc>
                  <a:txBody>
                    <a:bodyPr/>
                    <a:lstStyle/>
                    <a:p>
                      <a:r>
                        <a:rPr lang="en-US" dirty="0" smtClean="0">
                          <a:solidFill>
                            <a:schemeClr val="tx1"/>
                          </a:solidFill>
                        </a:rPr>
                        <a:t>Wednesday</a:t>
                      </a:r>
                      <a:endParaRPr lang="en-US" dirty="0">
                        <a:solidFill>
                          <a:schemeClr val="tx1"/>
                        </a:solidFill>
                      </a:endParaRPr>
                    </a:p>
                  </a:txBody>
                  <a:tcPr>
                    <a:solidFill>
                      <a:srgbClr val="FFCC99"/>
                    </a:solidFill>
                  </a:tcPr>
                </a:tc>
                <a:tc>
                  <a:txBody>
                    <a:bodyPr/>
                    <a:lstStyle/>
                    <a:p>
                      <a:r>
                        <a:rPr lang="en-US" dirty="0" smtClean="0">
                          <a:solidFill>
                            <a:schemeClr val="tx1"/>
                          </a:solidFill>
                        </a:rPr>
                        <a:t>Thursday</a:t>
                      </a:r>
                      <a:endParaRPr lang="en-US" dirty="0">
                        <a:solidFill>
                          <a:schemeClr val="tx1"/>
                        </a:solidFill>
                      </a:endParaRPr>
                    </a:p>
                  </a:txBody>
                  <a:tcPr>
                    <a:solidFill>
                      <a:srgbClr val="FFCC99"/>
                    </a:solidFill>
                  </a:tcPr>
                </a:tc>
                <a:tc>
                  <a:txBody>
                    <a:bodyPr/>
                    <a:lstStyle/>
                    <a:p>
                      <a:r>
                        <a:rPr lang="en-US" dirty="0" smtClean="0">
                          <a:solidFill>
                            <a:schemeClr val="tx1"/>
                          </a:solidFill>
                        </a:rPr>
                        <a:t>Friday</a:t>
                      </a:r>
                      <a:endParaRPr lang="en-US" dirty="0">
                        <a:solidFill>
                          <a:schemeClr val="tx1"/>
                        </a:solidFill>
                      </a:endParaRPr>
                    </a:p>
                  </a:txBody>
                  <a:tcPr>
                    <a:solidFill>
                      <a:srgbClr val="FFCC99"/>
                    </a:solidFill>
                  </a:tcPr>
                </a:tc>
              </a:tr>
              <a:tr h="370840">
                <a:tc>
                  <a:txBody>
                    <a:bodyPr/>
                    <a:lstStyle/>
                    <a:p>
                      <a:r>
                        <a:rPr lang="en-US" dirty="0" smtClean="0">
                          <a:solidFill>
                            <a:schemeClr val="tx1"/>
                          </a:solidFill>
                        </a:rPr>
                        <a:t>12-1</a:t>
                      </a:r>
                      <a:r>
                        <a:rPr lang="en-US" baseline="0" dirty="0" smtClean="0">
                          <a:solidFill>
                            <a:schemeClr val="tx1"/>
                          </a:solidFill>
                        </a:rPr>
                        <a:t> pm</a:t>
                      </a:r>
                      <a:endParaRPr lang="en-US" dirty="0">
                        <a:solidFill>
                          <a:schemeClr val="tx1"/>
                        </a:solidFill>
                      </a:endParaRPr>
                    </a:p>
                  </a:txBody>
                  <a:tcPr>
                    <a:solidFill>
                      <a:srgbClr val="FFCC99"/>
                    </a:solidFill>
                  </a:tcPr>
                </a:tc>
                <a:tc>
                  <a:txBody>
                    <a:bodyPr/>
                    <a:lstStyle/>
                    <a:p>
                      <a:endParaRPr lang="en-US"/>
                    </a:p>
                  </a:txBody>
                  <a:tcPr/>
                </a:tc>
                <a:tc>
                  <a:txBody>
                    <a:bodyPr/>
                    <a:lstStyle/>
                    <a:p>
                      <a:endParaRPr lang="en-US" dirty="0"/>
                    </a:p>
                  </a:txBody>
                  <a:tcPr>
                    <a:solidFill>
                      <a:srgbClr val="FF9966"/>
                    </a:solidFill>
                  </a:tcPr>
                </a:tc>
                <a:tc>
                  <a:txBody>
                    <a:bodyPr/>
                    <a:lstStyle/>
                    <a:p>
                      <a:endParaRPr lang="en-US"/>
                    </a:p>
                  </a:txBody>
                  <a:tcPr/>
                </a:tc>
                <a:tc>
                  <a:txBody>
                    <a:bodyPr/>
                    <a:lstStyle/>
                    <a:p>
                      <a:endParaRPr lang="en-US" dirty="0"/>
                    </a:p>
                  </a:txBody>
                  <a:tcPr>
                    <a:solidFill>
                      <a:srgbClr val="FF9966"/>
                    </a:solidFill>
                  </a:tcPr>
                </a:tc>
                <a:tc>
                  <a:txBody>
                    <a:bodyPr/>
                    <a:lstStyle/>
                    <a:p>
                      <a:endParaRPr lang="en-US"/>
                    </a:p>
                  </a:txBody>
                  <a:tcPr/>
                </a:tc>
              </a:tr>
              <a:tr h="370840">
                <a:tc>
                  <a:txBody>
                    <a:bodyPr/>
                    <a:lstStyle/>
                    <a:p>
                      <a:r>
                        <a:rPr lang="en-US" dirty="0" smtClean="0">
                          <a:solidFill>
                            <a:schemeClr val="tx1"/>
                          </a:solidFill>
                        </a:rPr>
                        <a:t>  1-2 pm</a:t>
                      </a:r>
                      <a:endParaRPr lang="en-US" dirty="0">
                        <a:solidFill>
                          <a:schemeClr val="tx1"/>
                        </a:solidFill>
                      </a:endParaRPr>
                    </a:p>
                  </a:txBody>
                  <a:tcPr>
                    <a:solidFill>
                      <a:srgbClr val="FFCC99"/>
                    </a:solidFill>
                  </a:tcPr>
                </a:tc>
                <a:tc>
                  <a:txBody>
                    <a:bodyPr/>
                    <a:lstStyle/>
                    <a:p>
                      <a:endParaRPr lang="en-US" dirty="0"/>
                    </a:p>
                  </a:txBody>
                  <a:tcPr>
                    <a:solidFill>
                      <a:srgbClr val="FF9966"/>
                    </a:solidFill>
                  </a:tcPr>
                </a:tc>
                <a:tc>
                  <a:txBody>
                    <a:bodyPr/>
                    <a:lstStyle/>
                    <a:p>
                      <a:endParaRPr lang="en-US" dirty="0"/>
                    </a:p>
                  </a:txBody>
                  <a:tcPr>
                    <a:solidFill>
                      <a:srgbClr val="FF9966"/>
                    </a:solidFill>
                  </a:tcPr>
                </a:tc>
                <a:tc>
                  <a:txBody>
                    <a:bodyPr/>
                    <a:lstStyle/>
                    <a:p>
                      <a:endParaRPr lang="en-US" dirty="0"/>
                    </a:p>
                  </a:txBody>
                  <a:tcPr>
                    <a:solidFill>
                      <a:srgbClr val="FF9966"/>
                    </a:solidFill>
                  </a:tcPr>
                </a:tc>
                <a:tc>
                  <a:txBody>
                    <a:bodyPr/>
                    <a:lstStyle/>
                    <a:p>
                      <a:endParaRPr lang="en-US" dirty="0"/>
                    </a:p>
                  </a:txBody>
                  <a:tcPr>
                    <a:solidFill>
                      <a:srgbClr val="FF9966"/>
                    </a:solidFill>
                  </a:tcPr>
                </a:tc>
                <a:tc>
                  <a:txBody>
                    <a:bodyPr/>
                    <a:lstStyle/>
                    <a:p>
                      <a:endParaRPr lang="en-US" dirty="0"/>
                    </a:p>
                  </a:txBody>
                  <a:tcPr>
                    <a:solidFill>
                      <a:srgbClr val="FF9966"/>
                    </a:solidFill>
                  </a:tcPr>
                </a:tc>
              </a:tr>
            </a:tbl>
          </a:graphicData>
        </a:graphic>
      </p:graphicFrame>
      <p:sp>
        <p:nvSpPr>
          <p:cNvPr id="5" name="Title 1"/>
          <p:cNvSpPr txBox="1">
            <a:spLocks/>
          </p:cNvSpPr>
          <p:nvPr/>
        </p:nvSpPr>
        <p:spPr>
          <a:xfrm>
            <a:off x="3674384" y="3931633"/>
            <a:ext cx="5008221" cy="6917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82500" lnSpcReduction="20000"/>
          </a:bodyPr>
          <a:lst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FF6600"/>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a:lstStyle>
          <a:p>
            <a:pPr hangingPunct="1"/>
            <a:r>
              <a:rPr lang="en-US" dirty="0" smtClean="0"/>
              <a:t>Large Time Blocks</a:t>
            </a:r>
            <a:endParaRPr lang="en-US" dirty="0"/>
          </a:p>
        </p:txBody>
      </p:sp>
      <p:sp>
        <p:nvSpPr>
          <p:cNvPr id="6" name="Date Placeholder 5"/>
          <p:cNvSpPr>
            <a:spLocks noGrp="1"/>
          </p:cNvSpPr>
          <p:nvPr>
            <p:ph type="dt" sz="half" idx="10"/>
          </p:nvPr>
        </p:nvSpPr>
        <p:spPr/>
        <p:txBody>
          <a:bodyPr/>
          <a:lstStyle/>
          <a:p>
            <a:pPr>
              <a:defRPr/>
            </a:pPr>
            <a:r>
              <a:rPr lang="en-US" smtClean="0"/>
              <a:t>2/15/2016</a:t>
            </a:r>
            <a:endParaRPr lang="en-US" dirty="0"/>
          </a:p>
        </p:txBody>
      </p:sp>
      <p:sp>
        <p:nvSpPr>
          <p:cNvPr id="7" name="Footer Placeholder 6"/>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250243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Engagement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3481" y="1035247"/>
            <a:ext cx="3336319" cy="2236905"/>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5882" y="1773316"/>
            <a:ext cx="4334256" cy="3930829"/>
          </a:xfrm>
          <a:prstGeom prst="rect">
            <a:avLst/>
          </a:prstGeom>
        </p:spPr>
      </p:pic>
      <p:pic>
        <p:nvPicPr>
          <p:cNvPr id="10" name="Picture 9"/>
          <p:cNvPicPr>
            <a:picLocks noChangeAspect="1"/>
          </p:cNvPicPr>
          <p:nvPr/>
        </p:nvPicPr>
        <p:blipFill>
          <a:blip r:embed="rId4"/>
          <a:stretch>
            <a:fillRect/>
          </a:stretch>
        </p:blipFill>
        <p:spPr>
          <a:xfrm>
            <a:off x="946819" y="2153699"/>
            <a:ext cx="4334632" cy="3932261"/>
          </a:xfrm>
          <a:prstGeom prst="rect">
            <a:avLst/>
          </a:prstGeom>
        </p:spPr>
      </p:pic>
      <p:sp>
        <p:nvSpPr>
          <p:cNvPr id="11" name="Title 1"/>
          <p:cNvSpPr txBox="1">
            <a:spLocks/>
          </p:cNvSpPr>
          <p:nvPr/>
        </p:nvSpPr>
        <p:spPr>
          <a:xfrm>
            <a:off x="5790942" y="3733631"/>
            <a:ext cx="2507669" cy="22307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7500"/>
          </a:bodyPr>
          <a:lstStyle>
            <a:lvl1pPr marL="0" marR="0" indent="0" algn="l" defTabSz="410751" latinLnBrk="0">
              <a:lnSpc>
                <a:spcPct val="100000"/>
              </a:lnSpc>
              <a:spcBef>
                <a:spcPts val="0"/>
              </a:spcBef>
              <a:spcAft>
                <a:spcPts val="0"/>
              </a:spcAft>
              <a:buClrTx/>
              <a:buSzTx/>
              <a:buFontTx/>
              <a:buNone/>
              <a:tabLst/>
              <a:defRPr sz="5625" b="0" i="0" u="none" strike="noStrike" cap="none" spc="0" baseline="0">
                <a:ln>
                  <a:noFill/>
                </a:ln>
                <a:solidFill>
                  <a:srgbClr val="FF6600"/>
                </a:solidFill>
                <a:uFillTx/>
                <a:latin typeface="Oswald"/>
                <a:ea typeface="Oswald"/>
                <a:cs typeface="Oswald"/>
                <a:sym typeface="Oswald"/>
              </a:defRPr>
            </a:lvl1pPr>
            <a:lvl2pPr marL="0" marR="0" indent="1607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2pPr>
            <a:lvl3pPr marL="0" marR="0" indent="321457"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3pPr>
            <a:lvl4pPr marL="0" marR="0" indent="482186"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4pPr>
            <a:lvl5pPr marL="0" marR="0" indent="642915"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5pPr>
            <a:lvl6pPr marL="0" marR="0" indent="803643"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6pPr>
            <a:lvl7pPr marL="0" marR="0" indent="964372"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7pPr>
            <a:lvl8pPr marL="0" marR="0" indent="1125101"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8pPr>
            <a:lvl9pPr marL="0" marR="0" indent="1285829" algn="l" defTabSz="410751" latinLnBrk="0">
              <a:lnSpc>
                <a:spcPct val="100000"/>
              </a:lnSpc>
              <a:spcBef>
                <a:spcPts val="0"/>
              </a:spcBef>
              <a:spcAft>
                <a:spcPts val="0"/>
              </a:spcAft>
              <a:buClrTx/>
              <a:buSzTx/>
              <a:buFontTx/>
              <a:buNone/>
              <a:tabLst/>
              <a:defRPr sz="5625" b="0" i="0" u="none" strike="noStrike" cap="none" spc="0" baseline="0">
                <a:ln>
                  <a:noFill/>
                </a:ln>
                <a:solidFill>
                  <a:srgbClr val="53585F"/>
                </a:solidFill>
                <a:uFillTx/>
                <a:latin typeface="Oswald"/>
                <a:ea typeface="Oswald"/>
                <a:cs typeface="Oswald"/>
                <a:sym typeface="Oswald"/>
              </a:defRPr>
            </a:lvl9pPr>
          </a:lstStyle>
          <a:p>
            <a:pPr hangingPunct="1"/>
            <a:r>
              <a:rPr lang="en-US" dirty="0" smtClean="0"/>
              <a:t>Cohort Identity</a:t>
            </a:r>
            <a:endParaRPr lang="en-US" dirty="0"/>
          </a:p>
        </p:txBody>
      </p:sp>
      <p:sp>
        <p:nvSpPr>
          <p:cNvPr id="12" name="Date Placeholder 11"/>
          <p:cNvSpPr>
            <a:spLocks noGrp="1"/>
          </p:cNvSpPr>
          <p:nvPr>
            <p:ph type="dt" sz="half" idx="10"/>
          </p:nvPr>
        </p:nvSpPr>
        <p:spPr/>
        <p:txBody>
          <a:bodyPr/>
          <a:lstStyle/>
          <a:p>
            <a:pPr>
              <a:defRPr/>
            </a:pPr>
            <a:r>
              <a:rPr lang="en-US" smtClean="0"/>
              <a:t>2/15/2016</a:t>
            </a:r>
            <a:endParaRPr lang="en-US" dirty="0"/>
          </a:p>
        </p:txBody>
      </p:sp>
      <p:sp>
        <p:nvSpPr>
          <p:cNvPr id="13" name="Footer Placeholder 12"/>
          <p:cNvSpPr>
            <a:spLocks noGrp="1"/>
          </p:cNvSpPr>
          <p:nvPr>
            <p:ph type="ftr" sz="quarter" idx="11"/>
          </p:nvPr>
        </p:nvSpPr>
        <p:spPr/>
        <p:txBody>
          <a:bodyPr/>
          <a:lstStyle/>
          <a:p>
            <a:pPr>
              <a:defRPr/>
            </a:pPr>
            <a:r>
              <a:rPr lang="en-US" smtClean="0"/>
              <a:t>Paradigms 2.0</a:t>
            </a:r>
            <a:endParaRPr lang="en-US" dirty="0"/>
          </a:p>
        </p:txBody>
      </p:sp>
    </p:spTree>
    <p:extLst>
      <p:ext uri="{BB962C8B-B14F-4D97-AF65-F5344CB8AC3E}">
        <p14:creationId xmlns:p14="http://schemas.microsoft.com/office/powerpoint/2010/main" val="395674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799"/>
            <a:ext cx="3961701" cy="1440111"/>
          </a:xfrm>
        </p:spPr>
        <p:txBody>
          <a:bodyPr>
            <a:normAutofit fontScale="90000"/>
          </a:bodyPr>
          <a:lstStyle/>
          <a:p>
            <a:r>
              <a:rPr lang="en-US" altLang="en-US" sz="4800" dirty="0" smtClean="0"/>
              <a:t>What is the Paradigms?</a:t>
            </a:r>
          </a:p>
        </p:txBody>
      </p:sp>
      <p:sp>
        <p:nvSpPr>
          <p:cNvPr id="4" name="Date Placeholder 3"/>
          <p:cNvSpPr>
            <a:spLocks noGrp="1"/>
          </p:cNvSpPr>
          <p:nvPr>
            <p:ph type="dt" sz="quarter" idx="10"/>
          </p:nvPr>
        </p:nvSpPr>
        <p:spPr/>
        <p:txBody>
          <a:bodyPr/>
          <a:lstStyle/>
          <a:p>
            <a:pPr>
              <a:defRPr/>
            </a:pPr>
            <a:r>
              <a:rPr lang="en-US" smtClean="0"/>
              <a:t>2/15/2016</a:t>
            </a:r>
            <a:endParaRPr lang="en-US"/>
          </a:p>
        </p:txBody>
      </p:sp>
      <p:sp>
        <p:nvSpPr>
          <p:cNvPr id="5" name="Footer Placeholder 4"/>
          <p:cNvSpPr>
            <a:spLocks noGrp="1"/>
          </p:cNvSpPr>
          <p:nvPr>
            <p:ph type="ftr" sz="quarter" idx="11"/>
          </p:nvPr>
        </p:nvSpPr>
        <p:spPr/>
        <p:txBody>
          <a:bodyPr/>
          <a:lstStyle/>
          <a:p>
            <a:pPr>
              <a:defRPr/>
            </a:pPr>
            <a:r>
              <a:rPr lang="en-US" smtClean="0"/>
              <a:t>Paradigms 2.0</a:t>
            </a:r>
            <a:endParaRPr lang="en-US"/>
          </a:p>
        </p:txBody>
      </p:sp>
      <p:grpSp>
        <p:nvGrpSpPr>
          <p:cNvPr id="6" name="Group 5"/>
          <p:cNvGrpSpPr/>
          <p:nvPr/>
        </p:nvGrpSpPr>
        <p:grpSpPr>
          <a:xfrm>
            <a:off x="3208789" y="1044030"/>
            <a:ext cx="5786438" cy="5602774"/>
            <a:chOff x="2286000" y="1044030"/>
            <a:chExt cx="5786438" cy="5602774"/>
          </a:xfrm>
        </p:grpSpPr>
        <p:sp>
          <p:nvSpPr>
            <p:cNvPr id="17414" name="Oval 5"/>
            <p:cNvSpPr>
              <a:spLocks noChangeAspect="1"/>
            </p:cNvSpPr>
            <p:nvPr/>
          </p:nvSpPr>
          <p:spPr bwMode="auto">
            <a:xfrm>
              <a:off x="2286000" y="1600200"/>
              <a:ext cx="4572000" cy="4572000"/>
            </a:xfrm>
            <a:prstGeom prst="ellipse">
              <a:avLst/>
            </a:prstGeom>
            <a:solidFill>
              <a:srgbClr val="FFCC99"/>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17415" name="Oval 6"/>
            <p:cNvSpPr>
              <a:spLocks noChangeAspect="1"/>
            </p:cNvSpPr>
            <p:nvPr/>
          </p:nvSpPr>
          <p:spPr bwMode="auto">
            <a:xfrm>
              <a:off x="2743200" y="2057400"/>
              <a:ext cx="3657600" cy="3657600"/>
            </a:xfrm>
            <a:prstGeom prst="ellipse">
              <a:avLst/>
            </a:prstGeom>
            <a:solidFill>
              <a:schemeClr val="bg1"/>
            </a:solidFill>
            <a:ln>
              <a:noFill/>
            </a:ln>
          </p:spPr>
          <p:txBody>
            <a:bodyPr wrap="none" anchor="ctr"/>
            <a:lstStyle>
              <a:lvl1pPr marL="342900" indent="-342900">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pPr algn="ctr" eaLnBrk="1" hangingPunct="1">
                <a:spcBef>
                  <a:spcPct val="20000"/>
                </a:spcBef>
              </a:pPr>
              <a:endParaRPr lang="en-US" altLang="en-US"/>
            </a:p>
          </p:txBody>
        </p:sp>
        <p:sp>
          <p:nvSpPr>
            <p:cNvPr id="8" name="TextBox 7"/>
            <p:cNvSpPr txBox="1"/>
            <p:nvPr/>
          </p:nvSpPr>
          <p:spPr>
            <a:xfrm>
              <a:off x="2910980" y="1044030"/>
              <a:ext cx="3556010" cy="1200329"/>
            </a:xfrm>
            <a:prstGeom prst="rect">
              <a:avLst/>
            </a:prstGeom>
            <a:noFill/>
          </p:spPr>
          <p:txBody>
            <a:bodyPr wrap="square">
              <a:spAutoFit/>
            </a:bodyPr>
            <a:lstStyle/>
            <a:p>
              <a:pPr>
                <a:defRPr/>
              </a:pPr>
              <a:r>
                <a:rPr lang="en-US" sz="3600" dirty="0">
                  <a:latin typeface="+mj-lt"/>
                </a:rPr>
                <a:t>Departmental Curriculum</a:t>
              </a:r>
            </a:p>
          </p:txBody>
        </p:sp>
        <p:sp>
          <p:nvSpPr>
            <p:cNvPr id="17417" name="Rectangle 8"/>
            <p:cNvSpPr>
              <a:spLocks noChangeArrowheads="1"/>
            </p:cNvSpPr>
            <p:nvPr/>
          </p:nvSpPr>
          <p:spPr bwMode="auto">
            <a:xfrm>
              <a:off x="5643563" y="4584701"/>
              <a:ext cx="24288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T Symbol" panose="05050102010706020507" pitchFamily="18" charset="2"/>
                </a:defRPr>
              </a:lvl1pPr>
              <a:lvl2pPr marL="742950" indent="-285750">
                <a:defRPr sz="3200">
                  <a:solidFill>
                    <a:schemeClr val="tx1"/>
                  </a:solidFill>
                  <a:latin typeface="MT Symbol" panose="05050102010706020507" pitchFamily="18" charset="2"/>
                </a:defRPr>
              </a:lvl2pPr>
              <a:lvl3pPr marL="1143000" indent="-228600">
                <a:defRPr sz="3200">
                  <a:solidFill>
                    <a:schemeClr val="tx1"/>
                  </a:solidFill>
                  <a:latin typeface="MT Symbol" panose="05050102010706020507" pitchFamily="18" charset="2"/>
                </a:defRPr>
              </a:lvl3pPr>
              <a:lvl4pPr marL="1600200" indent="-228600">
                <a:defRPr sz="3200">
                  <a:solidFill>
                    <a:schemeClr val="tx1"/>
                  </a:solidFill>
                  <a:latin typeface="MT Symbol" panose="05050102010706020507" pitchFamily="18" charset="2"/>
                </a:defRPr>
              </a:lvl4pPr>
              <a:lvl5pPr marL="2057400" indent="-228600">
                <a:defRPr sz="3200">
                  <a:solidFill>
                    <a:schemeClr val="tx1"/>
                  </a:solidFill>
                  <a:latin typeface="MT Symbol" panose="05050102010706020507" pitchFamily="18" charset="2"/>
                </a:defRPr>
              </a:lvl5pPr>
              <a:lvl6pPr marL="2514600" indent="-228600" eaLnBrk="0" fontAlgn="base" hangingPunct="0">
                <a:spcBef>
                  <a:spcPct val="0"/>
                </a:spcBef>
                <a:spcAft>
                  <a:spcPct val="0"/>
                </a:spcAft>
                <a:defRPr sz="3200">
                  <a:solidFill>
                    <a:schemeClr val="tx1"/>
                  </a:solidFill>
                  <a:latin typeface="MT Symbol" panose="05050102010706020507" pitchFamily="18" charset="2"/>
                </a:defRPr>
              </a:lvl6pPr>
              <a:lvl7pPr marL="2971800" indent="-228600" eaLnBrk="0" fontAlgn="base" hangingPunct="0">
                <a:spcBef>
                  <a:spcPct val="0"/>
                </a:spcBef>
                <a:spcAft>
                  <a:spcPct val="0"/>
                </a:spcAft>
                <a:defRPr sz="3200">
                  <a:solidFill>
                    <a:schemeClr val="tx1"/>
                  </a:solidFill>
                  <a:latin typeface="MT Symbol" panose="05050102010706020507" pitchFamily="18" charset="2"/>
                </a:defRPr>
              </a:lvl7pPr>
              <a:lvl8pPr marL="3429000" indent="-228600" eaLnBrk="0" fontAlgn="base" hangingPunct="0">
                <a:spcBef>
                  <a:spcPct val="0"/>
                </a:spcBef>
                <a:spcAft>
                  <a:spcPct val="0"/>
                </a:spcAft>
                <a:defRPr sz="3200">
                  <a:solidFill>
                    <a:schemeClr val="tx1"/>
                  </a:solidFill>
                  <a:latin typeface="MT Symbol" panose="05050102010706020507" pitchFamily="18" charset="2"/>
                </a:defRPr>
              </a:lvl8pPr>
              <a:lvl9pPr marL="3886200" indent="-228600" eaLnBrk="0" fontAlgn="base" hangingPunct="0">
                <a:spcBef>
                  <a:spcPct val="0"/>
                </a:spcBef>
                <a:spcAft>
                  <a:spcPct val="0"/>
                </a:spcAft>
                <a:defRPr sz="3200">
                  <a:solidFill>
                    <a:schemeClr val="tx1"/>
                  </a:solidFill>
                  <a:latin typeface="MT Symbol" panose="05050102010706020507" pitchFamily="18" charset="2"/>
                </a:defRPr>
              </a:lvl9pPr>
            </a:lstStyle>
            <a:p>
              <a:r>
                <a:rPr lang="en-US" altLang="en-US" dirty="0">
                  <a:solidFill>
                    <a:srgbClr val="000000"/>
                  </a:solidFill>
                  <a:latin typeface="Times New Roman" panose="02020603050405020304" pitchFamily="18" charset="0"/>
                </a:rPr>
                <a:t>Model Curriculum</a:t>
              </a:r>
            </a:p>
            <a:p>
              <a:r>
                <a:rPr lang="en-US" altLang="en-US" dirty="0">
                  <a:solidFill>
                    <a:srgbClr val="000000"/>
                  </a:solidFill>
                  <a:latin typeface="Times New Roman" panose="02020603050405020304" pitchFamily="18" charset="0"/>
                </a:rPr>
                <a:t>/Planning Structure</a:t>
              </a:r>
            </a:p>
          </p:txBody>
        </p:sp>
        <p:sp>
          <p:nvSpPr>
            <p:cNvPr id="2" name="Right Arrow 1"/>
            <p:cNvSpPr/>
            <p:nvPr/>
          </p:nvSpPr>
          <p:spPr bwMode="auto">
            <a:xfrm rot="3490113">
              <a:off x="5883613" y="2692434"/>
              <a:ext cx="1086447" cy="609600"/>
            </a:xfrm>
            <a:prstGeom prst="rightArrow">
              <a:avLst/>
            </a:prstGeom>
            <a:solidFill>
              <a:srgbClr val="FF6600"/>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342882" indent="-342882" defTabSz="914353" fontAlgn="base" hangingPunct="1">
                <a:spcBef>
                  <a:spcPct val="20000"/>
                </a:spcBef>
                <a:spcAft>
                  <a:spcPct val="0"/>
                </a:spcAft>
              </a:pPr>
              <a:endParaRPr lang="en-US" sz="3200">
                <a:solidFill>
                  <a:schemeClr val="tx1"/>
                </a:solidFill>
                <a:latin typeface="MT Symbol" pitchFamily="82" charset="2"/>
              </a:endParaRPr>
            </a:p>
          </p:txBody>
        </p:sp>
      </p:grpSp>
    </p:spTree>
    <p:extLst>
      <p:ext uri="{BB962C8B-B14F-4D97-AF65-F5344CB8AC3E}">
        <p14:creationId xmlns:p14="http://schemas.microsoft.com/office/powerpoint/2010/main" val="2979558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ig Caslon"/>
        <a:ea typeface="Big Caslon"/>
        <a:cs typeface="Big Caslon"/>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ig Caslon"/>
        <a:ea typeface="Big Caslon"/>
        <a:cs typeface="Big Caslon"/>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1708</TotalTime>
  <Words>1255</Words>
  <Application>Microsoft Office PowerPoint</Application>
  <PresentationFormat>On-screen Show (4:3)</PresentationFormat>
  <Paragraphs>359</Paragraphs>
  <Slides>43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5" baseType="lpstr">
      <vt:lpstr>Arial</vt:lpstr>
      <vt:lpstr>Big Caslon</vt:lpstr>
      <vt:lpstr>Helvetica Light</vt:lpstr>
      <vt:lpstr>Helvetica Neue</vt:lpstr>
      <vt:lpstr>MT Symbol</vt:lpstr>
      <vt:lpstr>Oswald</vt:lpstr>
      <vt:lpstr>Oswald Light</vt:lpstr>
      <vt:lpstr>Times</vt:lpstr>
      <vt:lpstr>Times New Roman</vt:lpstr>
      <vt:lpstr>White</vt:lpstr>
      <vt:lpstr>Equation</vt:lpstr>
      <vt:lpstr>MathType 6.0 Equation</vt:lpstr>
      <vt:lpstr>Paradigms 2.0 Designing a New Curriculum</vt:lpstr>
      <vt:lpstr>Support</vt:lpstr>
      <vt:lpstr>What is the Paradigms?</vt:lpstr>
      <vt:lpstr>Cross-disciplinary</vt:lpstr>
      <vt:lpstr>Themes</vt:lpstr>
      <vt:lpstr>Dependencies</vt:lpstr>
      <vt:lpstr>Daily Class Meetings</vt:lpstr>
      <vt:lpstr>Active Engagement</vt:lpstr>
      <vt:lpstr>What is the Paradigms?</vt:lpstr>
      <vt:lpstr>Card Sorting</vt:lpstr>
      <vt:lpstr>Curriculum meetings</vt:lpstr>
      <vt:lpstr>Centralized Documentation</vt:lpstr>
      <vt:lpstr>Textbooks/Workshops</vt:lpstr>
      <vt:lpstr>Classroom Remodel</vt:lpstr>
      <vt:lpstr>Role of Chair</vt:lpstr>
      <vt:lpstr>Broader Impacts</vt:lpstr>
      <vt:lpstr>University Recognition</vt:lpstr>
      <vt:lpstr>National Recognition</vt:lpstr>
      <vt:lpstr>DBER Funding in PH</vt:lpstr>
      <vt:lpstr>Lower-Division  Reform</vt:lpstr>
      <vt:lpstr>What is the Paradigms?</vt:lpstr>
      <vt:lpstr>Curriculum development</vt:lpstr>
      <vt:lpstr>Stern-Gerlach</vt:lpstr>
      <vt:lpstr>Quantum Operators</vt:lpstr>
      <vt:lpstr>Allegory</vt:lpstr>
      <vt:lpstr>Name the Experiment</vt:lpstr>
      <vt:lpstr>Name the Experiment</vt:lpstr>
      <vt:lpstr>Partial  Derivatives  Machine</vt:lpstr>
      <vt:lpstr>Partners</vt:lpstr>
      <vt:lpstr>What is  Paradigms  2.0?</vt:lpstr>
      <vt:lpstr>History—EvZ </vt:lpstr>
      <vt:lpstr>Use New Data—HJ, LG</vt:lpstr>
      <vt:lpstr>PowerPoint Presentation</vt:lpstr>
      <vt:lpstr>Multi-faceted High-tech Card Sorting—DR, CAM, LG, EM</vt:lpstr>
      <vt:lpstr>Changes to scope</vt:lpstr>
      <vt:lpstr>New Curriculum</vt:lpstr>
      <vt:lpstr>Maintenance</vt:lpstr>
      <vt:lpstr>Student Success Initiative —President Ray</vt:lpstr>
      <vt:lpstr>NSF—IUSE </vt:lpstr>
      <vt:lpstr>Paradigms 2.0 Timeline</vt:lpstr>
      <vt:lpstr>Role of Chair</vt:lpstr>
      <vt:lpstr>Needed from YOU</vt:lpstr>
      <vt:lpstr>Survey Instructions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Corinne Manogue</dc:creator>
  <cp:lastModifiedBy>Corinne Manogue</cp:lastModifiedBy>
  <cp:revision>92</cp:revision>
  <dcterms:modified xsi:type="dcterms:W3CDTF">2016-02-15T23:06:39Z</dcterms:modified>
</cp:coreProperties>
</file>