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6" r:id="rId4"/>
    <p:sldId id="267" r:id="rId5"/>
    <p:sldId id="268" r:id="rId6"/>
    <p:sldId id="260" r:id="rId7"/>
    <p:sldId id="261" r:id="rId8"/>
    <p:sldId id="263" r:id="rId9"/>
    <p:sldId id="264" r:id="rId10"/>
    <p:sldId id="25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914" autoAdjust="0"/>
  </p:normalViewPr>
  <p:slideViewPr>
    <p:cSldViewPr>
      <p:cViewPr varScale="1">
        <p:scale>
          <a:sx n="113" d="100"/>
          <a:sy n="113" d="100"/>
        </p:scale>
        <p:origin x="1550" y="43"/>
      </p:cViewPr>
      <p:guideLst>
        <p:guide orient="horz" pos="2160"/>
        <p:guide pos="2880"/>
      </p:guideLst>
    </p:cSldViewPr>
  </p:slideViewPr>
  <p:notesTextViewPr>
    <p:cViewPr>
      <p:scale>
        <a:sx n="1" d="1"/>
        <a:sy n="1" d="1"/>
      </p:scale>
      <p:origin x="0" y="0"/>
    </p:cViewPr>
  </p:notesTextViewPr>
  <p:sorterViewPr>
    <p:cViewPr>
      <p:scale>
        <a:sx n="100" d="100"/>
        <a:sy n="100" d="100"/>
      </p:scale>
      <p:origin x="0" y="-4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B9861-238E-416A-B4FF-2D8A4F7D6E4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231801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B9861-238E-416A-B4FF-2D8A4F7D6E4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172022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B9861-238E-416A-B4FF-2D8A4F7D6E4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146416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B9861-238E-416A-B4FF-2D8A4F7D6E4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23295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B9861-238E-416A-B4FF-2D8A4F7D6E45}"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3503003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B9861-238E-416A-B4FF-2D8A4F7D6E45}"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314238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B9861-238E-416A-B4FF-2D8A4F7D6E45}"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331577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B9861-238E-416A-B4FF-2D8A4F7D6E45}" type="datetimeFigureOut">
              <a:rPr lang="en-US" smtClean="0"/>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76865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B9861-238E-416A-B4FF-2D8A4F7D6E45}"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195515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B9861-238E-416A-B4FF-2D8A4F7D6E45}"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210012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B9861-238E-416A-B4FF-2D8A4F7D6E45}"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37C7C-D676-4FDD-91BA-AB4B2DFB7C34}" type="slidenum">
              <a:rPr lang="en-US" smtClean="0"/>
              <a:t>‹#›</a:t>
            </a:fld>
            <a:endParaRPr lang="en-US"/>
          </a:p>
        </p:txBody>
      </p:sp>
    </p:spTree>
    <p:extLst>
      <p:ext uri="{BB962C8B-B14F-4D97-AF65-F5344CB8AC3E}">
        <p14:creationId xmlns:p14="http://schemas.microsoft.com/office/powerpoint/2010/main" val="91574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B9861-238E-416A-B4FF-2D8A4F7D6E45}" type="datetimeFigureOut">
              <a:rPr lang="en-US" smtClean="0"/>
              <a:t>10/7/2019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37C7C-D676-4FDD-91BA-AB4B2DFB7C34}" type="slidenum">
              <a:rPr lang="en-US" smtClean="0"/>
              <a:t>‹#›</a:t>
            </a:fld>
            <a:endParaRPr lang="en-US"/>
          </a:p>
        </p:txBody>
      </p:sp>
    </p:spTree>
    <p:extLst>
      <p:ext uri="{BB962C8B-B14F-4D97-AF65-F5344CB8AC3E}">
        <p14:creationId xmlns:p14="http://schemas.microsoft.com/office/powerpoint/2010/main" val="886868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accent6"/>
                </a:solidFill>
              </a:rPr>
              <a:t>Paradigms in Physics</a:t>
            </a:r>
            <a:endParaRPr lang="en-US" sz="5400" dirty="0">
              <a:solidFill>
                <a:schemeClr val="accent6"/>
              </a:solidFill>
            </a:endParaRPr>
          </a:p>
        </p:txBody>
      </p:sp>
      <p:sp>
        <p:nvSpPr>
          <p:cNvPr id="3" name="Subtitle 2"/>
          <p:cNvSpPr>
            <a:spLocks noGrp="1"/>
          </p:cNvSpPr>
          <p:nvPr>
            <p:ph type="subTitle" idx="1"/>
          </p:nvPr>
        </p:nvSpPr>
        <p:spPr/>
        <p:txBody>
          <a:bodyPr/>
          <a:lstStyle/>
          <a:p>
            <a:r>
              <a:rPr lang="en-US" dirty="0" smtClean="0"/>
              <a:t>Corinne </a:t>
            </a:r>
            <a:r>
              <a:rPr lang="en-US" dirty="0" err="1" smtClean="0"/>
              <a:t>Manogue</a:t>
            </a:r>
            <a:r>
              <a:rPr lang="en-US" dirty="0" smtClean="0"/>
              <a:t> and the whole Paradigms Team</a:t>
            </a:r>
          </a:p>
          <a:p>
            <a:r>
              <a:rPr lang="en-US" i="1" dirty="0" smtClean="0"/>
              <a:t>physics.oregonstate.edu/advising</a:t>
            </a:r>
            <a:endParaRPr lang="en-US"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57200"/>
            <a:ext cx="2754213" cy="1447800"/>
          </a:xfrm>
          <a:prstGeom prst="rect">
            <a:avLst/>
          </a:prstGeom>
        </p:spPr>
      </p:pic>
    </p:spTree>
    <p:extLst>
      <p:ext uri="{BB962C8B-B14F-4D97-AF65-F5344CB8AC3E}">
        <p14:creationId xmlns:p14="http://schemas.microsoft.com/office/powerpoint/2010/main" val="2151187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The Traditional Curriculum</a:t>
            </a:r>
            <a:endParaRPr lang="en-US"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9175212"/>
              </p:ext>
            </p:extLst>
          </p:nvPr>
        </p:nvGraphicFramePr>
        <p:xfrm>
          <a:off x="457200" y="1600200"/>
          <a:ext cx="8001000" cy="4572000"/>
        </p:xfrm>
        <a:graphic>
          <a:graphicData uri="http://schemas.openxmlformats.org/drawingml/2006/table">
            <a:tbl>
              <a:tblPr firstCol="1" bandRow="1">
                <a:tableStyleId>{5C22544A-7EE6-4342-B048-85BDC9FD1C3A}</a:tableStyleId>
              </a:tblPr>
              <a:tblGrid>
                <a:gridCol w="533400">
                  <a:extLst>
                    <a:ext uri="{9D8B030D-6E8A-4147-A177-3AD203B41FA5}">
                      <a16:colId xmlns:a16="http://schemas.microsoft.com/office/drawing/2014/main" val="20000"/>
                    </a:ext>
                  </a:extLst>
                </a:gridCol>
                <a:gridCol w="7467600">
                  <a:extLst>
                    <a:ext uri="{9D8B030D-6E8A-4147-A177-3AD203B41FA5}">
                      <a16:colId xmlns:a16="http://schemas.microsoft.com/office/drawing/2014/main" val="20001"/>
                    </a:ext>
                  </a:extLst>
                </a:gridCol>
              </a:tblGrid>
              <a:tr h="571500">
                <a:tc rowSpan="4">
                  <a:txBody>
                    <a:bodyPr/>
                    <a:lstStyle/>
                    <a:p>
                      <a:r>
                        <a:rPr lang="en-US" dirty="0" smtClean="0"/>
                        <a:t>Junior</a:t>
                      </a:r>
                      <a:r>
                        <a:rPr lang="en-US" baseline="0" dirty="0" smtClean="0"/>
                        <a:t> Year</a:t>
                      </a:r>
                      <a:endParaRPr lang="en-US"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Electromagnetism</a:t>
                      </a:r>
                    </a:p>
                  </a:txBody>
                  <a:tcPr/>
                </a:tc>
                <a:extLst>
                  <a:ext uri="{0D108BD9-81ED-4DB2-BD59-A6C34878D82A}">
                    <a16:rowId xmlns:a16="http://schemas.microsoft.com/office/drawing/2014/main" val="10000"/>
                  </a:ext>
                </a:extLst>
              </a:tr>
              <a:tr h="571500">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Mathematical Methods</a:t>
                      </a:r>
                    </a:p>
                  </a:txBody>
                  <a:tcPr/>
                </a:tc>
                <a:extLst>
                  <a:ext uri="{0D108BD9-81ED-4DB2-BD59-A6C34878D82A}">
                    <a16:rowId xmlns:a16="http://schemas.microsoft.com/office/drawing/2014/main" val="10001"/>
                  </a:ext>
                </a:extLst>
              </a:tr>
              <a:tr h="571500">
                <a:tc vMerge="1">
                  <a:txBody>
                    <a:bodyPr/>
                    <a:lstStyle/>
                    <a:p>
                      <a:endParaRPr lang="en-US" dirty="0"/>
                    </a:p>
                  </a:txBody>
                  <a:tcPr/>
                </a:tc>
                <a:tc>
                  <a:txBody>
                    <a:bodyPr/>
                    <a:lstStyle/>
                    <a:p>
                      <a:r>
                        <a:rPr lang="en-US" dirty="0" smtClean="0"/>
                        <a:t>Classical</a:t>
                      </a:r>
                      <a:r>
                        <a:rPr lang="en-US" baseline="0" dirty="0" smtClean="0"/>
                        <a:t> Mechanics</a:t>
                      </a:r>
                      <a:endParaRPr lang="en-US" dirty="0"/>
                    </a:p>
                  </a:txBody>
                  <a:tcPr/>
                </a:tc>
                <a:extLst>
                  <a:ext uri="{0D108BD9-81ED-4DB2-BD59-A6C34878D82A}">
                    <a16:rowId xmlns:a16="http://schemas.microsoft.com/office/drawing/2014/main" val="10002"/>
                  </a:ext>
                </a:extLst>
              </a:tr>
              <a:tr h="571500">
                <a:tc vMerge="1">
                  <a:txBody>
                    <a:bodyPr/>
                    <a:lstStyle/>
                    <a:p>
                      <a:endParaRPr lang="en-US" dirty="0"/>
                    </a:p>
                  </a:txBody>
                  <a:tcPr vert="vert270"/>
                </a:tc>
                <a:tc>
                  <a:txBody>
                    <a:bodyPr/>
                    <a:lstStyle/>
                    <a:p>
                      <a:r>
                        <a:rPr lang="en-US" dirty="0" smtClean="0"/>
                        <a:t>Electronics</a:t>
                      </a:r>
                      <a:endParaRPr lang="en-US" dirty="0"/>
                    </a:p>
                  </a:txBody>
                  <a:tcPr/>
                </a:tc>
                <a:extLst>
                  <a:ext uri="{0D108BD9-81ED-4DB2-BD59-A6C34878D82A}">
                    <a16:rowId xmlns:a16="http://schemas.microsoft.com/office/drawing/2014/main" val="10003"/>
                  </a:ext>
                </a:extLst>
              </a:tr>
              <a:tr h="571500">
                <a:tc rowSpan="4">
                  <a:txBody>
                    <a:bodyPr/>
                    <a:lstStyle/>
                    <a:p>
                      <a:r>
                        <a:rPr lang="en-US" dirty="0" smtClean="0"/>
                        <a:t>Senior Year</a:t>
                      </a:r>
                      <a:endParaRPr lang="en-US" dirty="0"/>
                    </a:p>
                  </a:txBody>
                  <a:tcPr vert="vert270"/>
                </a:tc>
                <a:tc>
                  <a:txBody>
                    <a:bodyPr/>
                    <a:lstStyle/>
                    <a:p>
                      <a:r>
                        <a:rPr lang="en-US" dirty="0" smtClean="0"/>
                        <a:t>Quantum Mechanics</a:t>
                      </a:r>
                      <a:endParaRPr lang="en-US" dirty="0"/>
                    </a:p>
                  </a:txBody>
                  <a:tcPr/>
                </a:tc>
                <a:extLst>
                  <a:ext uri="{0D108BD9-81ED-4DB2-BD59-A6C34878D82A}">
                    <a16:rowId xmlns:a16="http://schemas.microsoft.com/office/drawing/2014/main" val="10004"/>
                  </a:ext>
                </a:extLst>
              </a:tr>
              <a:tr h="571500">
                <a:tc vMerge="1">
                  <a:txBody>
                    <a:bodyPr/>
                    <a:lstStyle/>
                    <a:p>
                      <a:endParaRPr lang="en-US" dirty="0"/>
                    </a:p>
                  </a:txBody>
                  <a:tcPr/>
                </a:tc>
                <a:tc>
                  <a:txBody>
                    <a:bodyPr/>
                    <a:lstStyle/>
                    <a:p>
                      <a:r>
                        <a:rPr lang="en-US" dirty="0" smtClean="0"/>
                        <a:t>Statistical</a:t>
                      </a:r>
                      <a:r>
                        <a:rPr lang="en-US" baseline="0" dirty="0" smtClean="0"/>
                        <a:t> Physics</a:t>
                      </a:r>
                      <a:endParaRPr lang="en-US" dirty="0"/>
                    </a:p>
                  </a:txBody>
                  <a:tcPr/>
                </a:tc>
                <a:extLst>
                  <a:ext uri="{0D108BD9-81ED-4DB2-BD59-A6C34878D82A}">
                    <a16:rowId xmlns:a16="http://schemas.microsoft.com/office/drawing/2014/main" val="10005"/>
                  </a:ext>
                </a:extLst>
              </a:tr>
              <a:tr h="571500">
                <a:tc vMerge="1">
                  <a:txBody>
                    <a:bodyPr/>
                    <a:lstStyle/>
                    <a:p>
                      <a:endParaRPr lang="en-US" dirty="0"/>
                    </a:p>
                  </a:txBody>
                  <a:tcPr/>
                </a:tc>
                <a:tc>
                  <a:txBody>
                    <a:bodyPr/>
                    <a:lstStyle/>
                    <a:p>
                      <a:r>
                        <a:rPr lang="en-US" dirty="0" smtClean="0"/>
                        <a:t>Optics</a:t>
                      </a:r>
                      <a:endParaRPr lang="en-US" dirty="0"/>
                    </a:p>
                  </a:txBody>
                  <a:tcPr/>
                </a:tc>
                <a:extLst>
                  <a:ext uri="{0D108BD9-81ED-4DB2-BD59-A6C34878D82A}">
                    <a16:rowId xmlns:a16="http://schemas.microsoft.com/office/drawing/2014/main" val="10006"/>
                  </a:ext>
                </a:extLst>
              </a:tr>
              <a:tr h="571500">
                <a:tc vMerge="1">
                  <a:txBody>
                    <a:bodyPr/>
                    <a:lstStyle/>
                    <a:p>
                      <a:endParaRPr lang="en-US" dirty="0"/>
                    </a:p>
                  </a:txBody>
                  <a:tcPr/>
                </a:tc>
                <a:tc>
                  <a:txBody>
                    <a:bodyPr/>
                    <a:lstStyle/>
                    <a:p>
                      <a:r>
                        <a:rPr lang="en-US" dirty="0" smtClean="0"/>
                        <a:t>Thesis</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16674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The Paradigms Curriculum</a:t>
            </a:r>
            <a:endParaRPr lang="en-US"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3526473"/>
              </p:ext>
            </p:extLst>
          </p:nvPr>
        </p:nvGraphicFramePr>
        <p:xfrm>
          <a:off x="533400" y="1447800"/>
          <a:ext cx="8458200" cy="4888046"/>
        </p:xfrm>
        <a:graphic>
          <a:graphicData uri="http://schemas.openxmlformats.org/drawingml/2006/table">
            <a:tbl>
              <a:tblPr firstRow="1">
                <a:effectLst>
                  <a:outerShdw blurRad="50800" dist="38100" dir="2700000" algn="tl" rotWithShape="0">
                    <a:prstClr val="black">
                      <a:alpha val="40000"/>
                    </a:prstClr>
                  </a:outerShdw>
                </a:effectLst>
                <a:tableStyleId>{5C22544A-7EE6-4342-B048-85BDC9FD1C3A}</a:tableStyleId>
              </a:tblPr>
              <a:tblGrid>
                <a:gridCol w="672560">
                  <a:extLst>
                    <a:ext uri="{9D8B030D-6E8A-4147-A177-3AD203B41FA5}">
                      <a16:colId xmlns:a16="http://schemas.microsoft.com/office/drawing/2014/main" val="20000"/>
                    </a:ext>
                  </a:extLst>
                </a:gridCol>
                <a:gridCol w="672560">
                  <a:extLst>
                    <a:ext uri="{9D8B030D-6E8A-4147-A177-3AD203B41FA5}">
                      <a16:colId xmlns:a16="http://schemas.microsoft.com/office/drawing/2014/main" val="20001"/>
                    </a:ext>
                  </a:extLst>
                </a:gridCol>
                <a:gridCol w="672560">
                  <a:extLst>
                    <a:ext uri="{9D8B030D-6E8A-4147-A177-3AD203B41FA5}">
                      <a16:colId xmlns:a16="http://schemas.microsoft.com/office/drawing/2014/main" val="20002"/>
                    </a:ext>
                  </a:extLst>
                </a:gridCol>
                <a:gridCol w="672560">
                  <a:extLst>
                    <a:ext uri="{9D8B030D-6E8A-4147-A177-3AD203B41FA5}">
                      <a16:colId xmlns:a16="http://schemas.microsoft.com/office/drawing/2014/main" val="20003"/>
                    </a:ext>
                  </a:extLst>
                </a:gridCol>
                <a:gridCol w="672560">
                  <a:extLst>
                    <a:ext uri="{9D8B030D-6E8A-4147-A177-3AD203B41FA5}">
                      <a16:colId xmlns:a16="http://schemas.microsoft.com/office/drawing/2014/main" val="20004"/>
                    </a:ext>
                  </a:extLst>
                </a:gridCol>
                <a:gridCol w="672560">
                  <a:extLst>
                    <a:ext uri="{9D8B030D-6E8A-4147-A177-3AD203B41FA5}">
                      <a16:colId xmlns:a16="http://schemas.microsoft.com/office/drawing/2014/main" val="20005"/>
                    </a:ext>
                  </a:extLst>
                </a:gridCol>
                <a:gridCol w="672560">
                  <a:extLst>
                    <a:ext uri="{9D8B030D-6E8A-4147-A177-3AD203B41FA5}">
                      <a16:colId xmlns:a16="http://schemas.microsoft.com/office/drawing/2014/main" val="20006"/>
                    </a:ext>
                  </a:extLst>
                </a:gridCol>
                <a:gridCol w="672560">
                  <a:extLst>
                    <a:ext uri="{9D8B030D-6E8A-4147-A177-3AD203B41FA5}">
                      <a16:colId xmlns:a16="http://schemas.microsoft.com/office/drawing/2014/main" val="20007"/>
                    </a:ext>
                  </a:extLst>
                </a:gridCol>
                <a:gridCol w="672560">
                  <a:extLst>
                    <a:ext uri="{9D8B030D-6E8A-4147-A177-3AD203B41FA5}">
                      <a16:colId xmlns:a16="http://schemas.microsoft.com/office/drawing/2014/main" val="20008"/>
                    </a:ext>
                  </a:extLst>
                </a:gridCol>
                <a:gridCol w="2405160">
                  <a:extLst>
                    <a:ext uri="{9D8B030D-6E8A-4147-A177-3AD203B41FA5}">
                      <a16:colId xmlns:a16="http://schemas.microsoft.com/office/drawing/2014/main" val="20009"/>
                    </a:ext>
                  </a:extLst>
                </a:gridCol>
              </a:tblGrid>
              <a:tr h="304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Junior Year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Fall </a:t>
                      </a:r>
                    </a:p>
                  </a:txBody>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Winter</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Spring</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Senior Year</a:t>
                      </a:r>
                    </a:p>
                  </a:txBody>
                  <a:tcPr>
                    <a:solidFill>
                      <a:schemeClr val="accent1">
                        <a:lumMod val="40000"/>
                        <a:lumOff val="60000"/>
                      </a:schemeClr>
                    </a:solidFill>
                  </a:tcPr>
                </a:tc>
                <a:extLst>
                  <a:ext uri="{0D108BD9-81ED-4DB2-BD59-A6C34878D82A}">
                    <a16:rowId xmlns:a16="http://schemas.microsoft.com/office/drawing/2014/main" val="10000"/>
                  </a:ext>
                </a:extLst>
              </a:tr>
              <a:tr h="639083">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320 Symmetries</a:t>
                      </a:r>
                      <a:endParaRPr lang="en-US" baseline="0" dirty="0" smtClean="0"/>
                    </a:p>
                  </a:txBody>
                  <a:tcPr vert="vert270">
                    <a:cell3D prstMaterial="dkEdge">
                      <a:bevel/>
                      <a:lightRig rig="flood" dir="t"/>
                    </a:cell3D>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422 Vector Fields</a:t>
                      </a:r>
                    </a:p>
                  </a:txBody>
                  <a:tcPr vert="vert270">
                    <a:cell3D prstMaterial="dkEdge">
                      <a:bevel/>
                      <a:lightRig rig="flood" dir="t"/>
                    </a:cell3D>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421 Oscillations</a:t>
                      </a:r>
                    </a:p>
                  </a:txBody>
                  <a:tcPr vert="vert270">
                    <a:cell3D prstMaterial="dkEdge">
                      <a:bevel/>
                      <a:lightRig rig="flood" dir="t"/>
                    </a:cell3D>
                  </a:tcPr>
                </a:tc>
                <a:tc gridSpan="3">
                  <a:txBody>
                    <a:bodyPr/>
                    <a:lstStyle/>
                    <a:p>
                      <a:endParaRPr lang="en-US" dirty="0" smtClean="0"/>
                    </a:p>
                    <a:p>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rowSpan="3">
                  <a:txBody>
                    <a:bodyPr/>
                    <a:lstStyle/>
                    <a:p>
                      <a:endParaRPr lang="en-US" dirty="0"/>
                    </a:p>
                  </a:txBody>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429</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Reference Frames</a:t>
                      </a:r>
                    </a:p>
                  </a:txBody>
                  <a:tcPr vert="vert270">
                    <a:cell3D prstMaterial="dkEdge">
                      <a:bevel/>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431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Electromagnetism</a:t>
                      </a:r>
                    </a:p>
                  </a:txBody>
                  <a:tcPr>
                    <a:cell3D prstMaterial="dkEdge">
                      <a:bevel prst="relaxedInset"/>
                      <a:lightRig rig="flood" dir="t"/>
                    </a:cell3D>
                    <a:solidFill>
                      <a:schemeClr val="accent1">
                        <a:lumMod val="40000"/>
                        <a:lumOff val="60000"/>
                      </a:schemeClr>
                    </a:solidFill>
                  </a:tcPr>
                </a:tc>
                <a:extLst>
                  <a:ext uri="{0D108BD9-81ED-4DB2-BD59-A6C34878D82A}">
                    <a16:rowId xmlns:a16="http://schemas.microsoft.com/office/drawing/2014/main" val="10001"/>
                  </a:ext>
                </a:extLst>
              </a:tr>
              <a:tr h="636091">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vMerge="1">
                  <a:txBody>
                    <a:bodyPr/>
                    <a:lstStyle/>
                    <a:p>
                      <a:endParaRPr lang="en-US"/>
                    </a:p>
                  </a:txBody>
                  <a:tcPr/>
                </a:tc>
                <a:tc vMerge="1">
                  <a:txBody>
                    <a:bodyPr/>
                    <a:lstStyle/>
                    <a:p>
                      <a:endParaRPr lang="en-US"/>
                    </a:p>
                  </a:txBody>
                  <a:tcPr/>
                </a:tc>
                <a:tc rowSpan="2">
                  <a:txBody>
                    <a:bodyPr/>
                    <a:lstStyle/>
                    <a:p>
                      <a:endParaRPr lang="en-US" dirty="0"/>
                    </a:p>
                  </a:txBody>
                  <a:tcPr/>
                </a:tc>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424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1-D Waves</a:t>
                      </a:r>
                    </a:p>
                  </a:txBody>
                  <a:tcPr vert="vert270">
                    <a:lnR w="12700" cmpd="sng">
                      <a:noFill/>
                    </a:lnR>
                    <a:cell3D prstMaterial="dkEdge">
                      <a:bevel/>
                      <a:lightRig rig="flood" dir="t"/>
                    </a:cell3D>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a:txBody>
                  <a:tcPr vert="vert27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US" dirty="0"/>
                    </a:p>
                  </a:txBody>
                  <a:tcPr vert="vert27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vert="vert270"/>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426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Central</a:t>
                      </a:r>
                      <a:r>
                        <a:rPr lang="en-US" baseline="0" dirty="0" smtClean="0"/>
                        <a:t> Forces</a:t>
                      </a:r>
                      <a:endParaRPr lang="en-US" dirty="0" smtClean="0"/>
                    </a:p>
                  </a:txBody>
                  <a:tcPr vert="vert270">
                    <a:cell3D prstMaterial="dkEdge">
                      <a:bevel/>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435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Classical Mechanics</a:t>
                      </a:r>
                    </a:p>
                  </a:txBody>
                  <a:tcPr>
                    <a:cell3D prstMaterial="dkEdge">
                      <a:bevel prst="relaxedInset"/>
                      <a:lightRig rig="flood" dir="t"/>
                    </a:cell3D>
                    <a:solidFill>
                      <a:schemeClr val="accent1">
                        <a:lumMod val="40000"/>
                        <a:lumOff val="60000"/>
                      </a:schemeClr>
                    </a:solidFill>
                  </a:tcPr>
                </a:tc>
                <a:extLst>
                  <a:ext uri="{0D108BD9-81ED-4DB2-BD59-A6C34878D82A}">
                    <a16:rowId xmlns:a16="http://schemas.microsoft.com/office/drawing/2014/main" val="10002"/>
                  </a:ext>
                </a:extLst>
              </a:tr>
              <a:tr h="0">
                <a:tc vMerge="1">
                  <a:txBody>
                    <a:bodyPr/>
                    <a:lstStyle/>
                    <a:p>
                      <a:endParaRPr lang="en-US"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dirty="0"/>
                    </a:p>
                  </a:txBody>
                  <a:tcPr/>
                </a:tc>
                <a:tc vMerge="1">
                  <a:txBody>
                    <a:bodyPr/>
                    <a:lstStyle/>
                    <a:p>
                      <a:endParaRPr lang="en-US"/>
                    </a:p>
                  </a:txBody>
                  <a:tcPr/>
                </a:tc>
                <a:tc vMerge="1">
                  <a:txBody>
                    <a:bodyPr/>
                    <a:lstStyle/>
                    <a:p>
                      <a:endParaRPr lang="en-US" dirty="0"/>
                    </a:p>
                  </a:txBody>
                  <a:tcPr vert="vert27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vert="vert270">
                    <a:cell3D prstMaterial="dkEdge">
                      <a:bevel/>
                      <a:lightRig rig="flood" dir="t"/>
                    </a:cell3D>
                  </a:tcPr>
                </a:tc>
                <a:tc rowSpan="3">
                  <a:txBody>
                    <a:bodyPr/>
                    <a:lstStyle/>
                    <a:p>
                      <a:r>
                        <a:rPr lang="en-US" dirty="0" smtClean="0"/>
                        <a:t>461 </a:t>
                      </a:r>
                    </a:p>
                    <a:p>
                      <a:r>
                        <a:rPr lang="en-US" dirty="0" smtClean="0"/>
                        <a:t>Mathematical</a:t>
                      </a:r>
                      <a:r>
                        <a:rPr lang="en-US" baseline="0" dirty="0" smtClean="0"/>
                        <a:t> Methods</a:t>
                      </a:r>
                    </a:p>
                  </a:txBody>
                  <a:tcPr>
                    <a:solidFill>
                      <a:srgbClr val="E9EDF4"/>
                    </a:solidFill>
                  </a:tcPr>
                </a:tc>
                <a:extLst>
                  <a:ext uri="{0D108BD9-81ED-4DB2-BD59-A6C34878D82A}">
                    <a16:rowId xmlns:a16="http://schemas.microsoft.com/office/drawing/2014/main" val="10003"/>
                  </a:ext>
                </a:extLst>
              </a:tr>
              <a:tr h="521214">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425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Spins</a:t>
                      </a:r>
                    </a:p>
                  </a:txBody>
                  <a:tcPr vert="vert270">
                    <a:cell3D prstMaterial="dkEdge">
                      <a:bevel/>
                      <a:lightRig rig="flood" dir="t"/>
                    </a:cell3D>
                  </a:tcPr>
                </a:tc>
                <a:tc vMerge="1">
                  <a:txBody>
                    <a:bodyPr/>
                    <a:lstStyle/>
                    <a:p>
                      <a:endParaRPr lang="en-US"/>
                    </a:p>
                  </a:txBody>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427</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Periodic Systems</a:t>
                      </a:r>
                    </a:p>
                  </a:txBody>
                  <a:tcPr vert="vert270">
                    <a:lnT w="12700" cmpd="sng">
                      <a:noFill/>
                    </a:lnT>
                    <a:cell3D prstMaterial="dkEdge">
                      <a:bevel/>
                      <a:lightRig rig="flood" dir="t"/>
                    </a:cell3D>
                  </a:tcPr>
                </a:tc>
                <a:tc rowSpan="5">
                  <a:txBody>
                    <a:bodyPr/>
                    <a:lstStyle/>
                    <a:p>
                      <a:r>
                        <a:rPr lang="en-US" dirty="0" smtClean="0"/>
                        <a:t> 423</a:t>
                      </a:r>
                    </a:p>
                    <a:p>
                      <a:r>
                        <a:rPr lang="en-US" dirty="0" smtClean="0"/>
                        <a:t> Energy</a:t>
                      </a:r>
                      <a:r>
                        <a:rPr lang="en-US" baseline="0" dirty="0" smtClean="0"/>
                        <a:t> </a:t>
                      </a:r>
                      <a:r>
                        <a:rPr lang="en-US" dirty="0" smtClean="0"/>
                        <a:t>&amp; Entropy</a:t>
                      </a:r>
                      <a:endParaRPr lang="en-US" dirty="0"/>
                    </a:p>
                  </a:txBody>
                  <a:tcPr vert="vert270">
                    <a:cell3D prstMaterial="dkEdge">
                      <a:bevel/>
                      <a:lightRig rig="flood" dir="t"/>
                    </a:cell3D>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dirty="0"/>
                    </a:p>
                  </a:txBody>
                  <a:tcPr vert="vert27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545586">
                <a:tc rowSpan="2" gridSpan="3">
                  <a:txBody>
                    <a:bodyPr/>
                    <a:lstStyle/>
                    <a:p>
                      <a:endParaRPr lang="en-US" dirty="0"/>
                    </a:p>
                  </a:txBody>
                  <a:tcPr/>
                </a:tc>
                <a:tc rowSpan="2" hMerge="1">
                  <a:txBody>
                    <a:bodyPr/>
                    <a:lstStyle/>
                    <a:p>
                      <a:endParaRPr lang="en-US" dirty="0"/>
                    </a:p>
                  </a:txBody>
                  <a:tcPr/>
                </a:tc>
                <a:tc rowSpan="2" hMerge="1">
                  <a:txBody>
                    <a:bodyPr/>
                    <a:lstStyle/>
                    <a:p>
                      <a:endParaRPr lang="en-US"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vert="vert270">
                    <a:cell3D prstMaterial="dkEdge">
                      <a:bevel/>
                      <a:lightRig rig="flood" dir="t"/>
                    </a:cell3D>
                  </a:tcPr>
                </a:tc>
                <a:tc vMerge="1">
                  <a:txBody>
                    <a:bodyPr/>
                    <a:lstStyle/>
                    <a:p>
                      <a:endParaRPr lang="en-US" dirty="0"/>
                    </a:p>
                  </a:txBody>
                  <a:tcPr vert="vert270"/>
                </a:tc>
                <a:tc vMerge="1">
                  <a:txBody>
                    <a:bodyPr/>
                    <a:lstStyle/>
                    <a:p>
                      <a:endParaRPr lang="en-US"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dirty="0" smtClean="0"/>
                        <a:t>451 </a:t>
                      </a:r>
                    </a:p>
                    <a:p>
                      <a:r>
                        <a:rPr lang="en-US" dirty="0" smtClean="0"/>
                        <a:t>Quantum Mechanics</a:t>
                      </a:r>
                      <a:endParaRPr lang="en-US" dirty="0"/>
                    </a:p>
                  </a:txBody>
                  <a:tcPr>
                    <a:cell3D prstMaterial="dkEdge">
                      <a:bevel prst="relaxedInset"/>
                      <a:lightRig rig="flood" dir="t"/>
                    </a:cell3D>
                    <a:solidFill>
                      <a:schemeClr val="accent1">
                        <a:lumMod val="40000"/>
                        <a:lumOff val="60000"/>
                      </a:schemeClr>
                    </a:solidFill>
                  </a:tcPr>
                </a:tc>
                <a:extLst>
                  <a:ext uri="{0D108BD9-81ED-4DB2-BD59-A6C34878D82A}">
                    <a16:rowId xmlns:a16="http://schemas.microsoft.com/office/drawing/2014/main" val="10006"/>
                  </a:ext>
                </a:extLst>
              </a:tr>
              <a:tr h="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vert="vert270"/>
                </a:tc>
                <a:tc vMerge="1">
                  <a:txBody>
                    <a:bodyPr/>
                    <a:lstStyle/>
                    <a:p>
                      <a:endParaRPr lang="en-US"/>
                    </a:p>
                  </a:txBody>
                  <a:tcPr/>
                </a:tc>
                <a:extLst>
                  <a:ext uri="{0D108BD9-81ED-4DB2-BD59-A6C34878D82A}">
                    <a16:rowId xmlns:a16="http://schemas.microsoft.com/office/drawing/2014/main" val="10007"/>
                  </a:ext>
                </a:extLst>
              </a:tr>
              <a:tr h="624746">
                <a:tc gridSpan="5">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vMerge="1">
                  <a:txBody>
                    <a:bodyPr/>
                    <a:lstStyle/>
                    <a:p>
                      <a:endParaRPr lang="en-US" dirty="0"/>
                    </a:p>
                  </a:txBody>
                  <a:tcPr/>
                </a:tc>
                <a:tc vMerge="1">
                  <a:txBody>
                    <a:bodyPr/>
                    <a:lstStyle/>
                    <a:p>
                      <a:endParaRPr lang="en-US" dirty="0"/>
                    </a:p>
                  </a:txBody>
                  <a:tcPr vert="vert270">
                    <a:cell3D prstMaterial="dkEdge">
                      <a:bevel/>
                      <a:lightRig rig="flood" dir="t"/>
                    </a:cell3D>
                  </a:tcPr>
                </a:tc>
                <a:tc vMerge="1">
                  <a:txBody>
                    <a:bodyPr/>
                    <a:lstStyle/>
                    <a:p>
                      <a:endParaRPr lang="en-US" dirty="0"/>
                    </a:p>
                  </a:txBody>
                  <a:tcPr/>
                </a:tc>
                <a:tc vMerge="1">
                  <a:txBody>
                    <a:bodyPr/>
                    <a:lstStyle/>
                    <a:p>
                      <a:endParaRPr lang="en-US" dirty="0"/>
                    </a:p>
                  </a:txBody>
                  <a:tcPr/>
                </a:tc>
                <a:tc>
                  <a:txBody>
                    <a:bodyPr/>
                    <a:lstStyle/>
                    <a:p>
                      <a:r>
                        <a:rPr lang="en-US" dirty="0" smtClean="0"/>
                        <a:t>441</a:t>
                      </a:r>
                    </a:p>
                    <a:p>
                      <a:r>
                        <a:rPr lang="en-US" dirty="0" smtClean="0"/>
                        <a:t>Statistical</a:t>
                      </a:r>
                      <a:r>
                        <a:rPr lang="en-US" baseline="0" dirty="0" smtClean="0"/>
                        <a:t> Physics</a:t>
                      </a:r>
                      <a:endParaRPr lang="en-US" dirty="0" smtClean="0"/>
                    </a:p>
                  </a:txBody>
                  <a:tcPr>
                    <a:cell3D prstMaterial="dkEdge">
                      <a:bevel prst="relaxedInset"/>
                      <a:lightRig rig="flood" dir="t"/>
                    </a:cell3D>
                    <a:solidFill>
                      <a:schemeClr val="accent1">
                        <a:lumMod val="40000"/>
                        <a:lumOff val="60000"/>
                      </a:schemeClr>
                    </a:solidFill>
                  </a:tcPr>
                </a:tc>
                <a:extLst>
                  <a:ext uri="{0D108BD9-81ED-4DB2-BD59-A6C34878D82A}">
                    <a16:rowId xmlns:a16="http://schemas.microsoft.com/office/drawing/2014/main" val="10008"/>
                  </a:ext>
                </a:extLst>
              </a:tr>
              <a:tr h="533400">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411-412 Electronics</a:t>
                      </a:r>
                    </a:p>
                  </a:txBody>
                  <a:tcPr>
                    <a:cell3D prstMaterial="dkEdge">
                      <a:bevel/>
                      <a:lightRig rig="flood" dir="t"/>
                    </a:cell3D>
                  </a:tcPr>
                </a:tc>
                <a:tc hMerge="1">
                  <a:txBody>
                    <a:bodyPr/>
                    <a:lstStyle/>
                    <a:p>
                      <a:endParaRPr lang="en-US"/>
                    </a:p>
                  </a:txBody>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461 Math Methods</a:t>
                      </a:r>
                    </a:p>
                  </a:txBody>
                  <a:tcPr>
                    <a:cell3D prstMaterial="dkEdge">
                      <a:bevel prst="relaxedInset"/>
                      <a:lightRig rig="flood" dir="t"/>
                    </a:cell3D>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cell3D prstMaterial="dkEdge">
                      <a:bevel/>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481 Optics</a:t>
                      </a:r>
                    </a:p>
                  </a:txBody>
                  <a:tcPr>
                    <a:cell3D prstMaterial="dkEdge">
                      <a:bevel prst="relaxedInset"/>
                      <a:lightRig rig="flood" dir="t"/>
                    </a:cell3D>
                    <a:solidFill>
                      <a:schemeClr val="accent1">
                        <a:lumMod val="40000"/>
                        <a:lumOff val="60000"/>
                      </a:schemeClr>
                    </a:solidFill>
                  </a:tcPr>
                </a:tc>
                <a:extLst>
                  <a:ext uri="{0D108BD9-81ED-4DB2-BD59-A6C34878D82A}">
                    <a16:rowId xmlns:a16="http://schemas.microsoft.com/office/drawing/2014/main" val="10009"/>
                  </a:ext>
                </a:extLst>
              </a:tr>
              <a:tr h="490792">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265,</a:t>
                      </a:r>
                      <a:r>
                        <a:rPr lang="en-US" baseline="0" dirty="0" smtClean="0"/>
                        <a:t> 36x, 415 </a:t>
                      </a:r>
                      <a:r>
                        <a:rPr lang="en-US" dirty="0" smtClean="0"/>
                        <a:t>Computational</a:t>
                      </a:r>
                      <a:r>
                        <a:rPr lang="en-US" baseline="0" dirty="0" smtClean="0"/>
                        <a:t> Physics/Computer Interfacing</a:t>
                      </a:r>
                      <a:endParaRPr lang="en-US" dirty="0" smtClean="0"/>
                    </a:p>
                  </a:txBody>
                  <a:tcPr>
                    <a:cell3D prstMaterial="dkEdge">
                      <a:bevel/>
                      <a:lightRig rig="flood" dir="t"/>
                    </a:cell3D>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cell3D prstMaterial="dkEdge">
                      <a:bevel/>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403 Thesis</a:t>
                      </a:r>
                    </a:p>
                  </a:txBody>
                  <a:tcPr>
                    <a:cell3D prstMaterial="dkEdge">
                      <a:bevel prst="relaxedInset"/>
                      <a:lightRig rig="flood" dir="t"/>
                    </a:cell3D>
                    <a:solidFill>
                      <a:schemeClr val="accent1">
                        <a:lumMod val="40000"/>
                        <a:lumOff val="6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05734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Philosophy of the Paradigms</a:t>
            </a:r>
            <a:endParaRPr lang="en-US" dirty="0">
              <a:solidFill>
                <a:schemeClr val="accent6"/>
              </a:solidFill>
            </a:endParaRPr>
          </a:p>
        </p:txBody>
      </p:sp>
      <p:sp>
        <p:nvSpPr>
          <p:cNvPr id="3" name="Content Placeholder 2"/>
          <p:cNvSpPr>
            <a:spLocks noGrp="1"/>
          </p:cNvSpPr>
          <p:nvPr>
            <p:ph idx="1"/>
          </p:nvPr>
        </p:nvSpPr>
        <p:spPr/>
        <p:txBody>
          <a:bodyPr>
            <a:normAutofit lnSpcReduction="10000"/>
          </a:bodyPr>
          <a:lstStyle/>
          <a:p>
            <a:r>
              <a:rPr lang="en-US" dirty="0" smtClean="0">
                <a:effectLst/>
              </a:rPr>
              <a:t>Our approach teaches physics as physicists think about it, namely in terms of concepts that broadly underlie the various subfields: energy, symmetry, wave motion, </a:t>
            </a:r>
            <a:r>
              <a:rPr lang="en-US" dirty="0" smtClean="0"/>
              <a:t>quantum spin</a:t>
            </a:r>
            <a:r>
              <a:rPr lang="en-US" dirty="0" smtClean="0">
                <a:effectLst/>
              </a:rPr>
              <a:t> and so forth. </a:t>
            </a:r>
          </a:p>
          <a:p>
            <a:r>
              <a:rPr lang="en-US" dirty="0" smtClean="0">
                <a:effectLst/>
              </a:rPr>
              <a:t>The new curriculum is designed to better serve the needs of all students, from those seeking an applied career to those intending to pursue graduate degrees. </a:t>
            </a:r>
          </a:p>
          <a:p>
            <a:endParaRPr lang="en-US" dirty="0"/>
          </a:p>
        </p:txBody>
      </p:sp>
    </p:spTree>
    <p:extLst>
      <p:ext uri="{BB962C8B-B14F-4D97-AF65-F5344CB8AC3E}">
        <p14:creationId xmlns:p14="http://schemas.microsoft.com/office/powerpoint/2010/main" val="3290125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The Lower-Division Curriculum</a:t>
            </a:r>
            <a:endParaRPr lang="en-US" dirty="0">
              <a:solidFill>
                <a:schemeClr val="accent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2961869"/>
              </p:ext>
            </p:extLst>
          </p:nvPr>
        </p:nvGraphicFramePr>
        <p:xfrm>
          <a:off x="731520" y="1828800"/>
          <a:ext cx="7574280" cy="3461322"/>
        </p:xfrm>
        <a:graphic>
          <a:graphicData uri="http://schemas.openxmlformats.org/drawingml/2006/table">
            <a:tbl>
              <a:tblPr firstRow="1" firstCol="1" bandRow="1"/>
              <a:tblGrid>
                <a:gridCol w="990600">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2194560">
                  <a:extLst>
                    <a:ext uri="{9D8B030D-6E8A-4147-A177-3AD203B41FA5}">
                      <a16:colId xmlns:a16="http://schemas.microsoft.com/office/drawing/2014/main" val="20002"/>
                    </a:ext>
                  </a:extLst>
                </a:gridCol>
                <a:gridCol w="2194560">
                  <a:extLst>
                    <a:ext uri="{9D8B030D-6E8A-4147-A177-3AD203B41FA5}">
                      <a16:colId xmlns:a16="http://schemas.microsoft.com/office/drawing/2014/main" val="20003"/>
                    </a:ext>
                  </a:extLst>
                </a:gridCol>
              </a:tblGrid>
              <a:tr h="0">
                <a:tc>
                  <a:txBody>
                    <a:bodyPr/>
                    <a:lstStyle/>
                    <a:p>
                      <a:pPr algn="l"/>
                      <a:endParaRPr lang="en-US" sz="1100">
                        <a:effectLst/>
                        <a:latin typeface="Calibri" panose="020F0502020204030204" pitchFamily="34"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6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Fall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6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Winter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6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Spring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457200">
                <a:tc rowSpan="4">
                  <a:txBody>
                    <a:bodyPr/>
                    <a:lstStyle/>
                    <a:p>
                      <a:pPr marL="0" marR="0" algn="l">
                        <a:lnSpc>
                          <a:spcPct val="107000"/>
                        </a:lnSpc>
                        <a:spcBef>
                          <a:spcPts val="0"/>
                        </a:spcBef>
                        <a:spcAft>
                          <a:spcPts val="0"/>
                        </a:spcAft>
                      </a:pPr>
                      <a:r>
                        <a:rPr lang="en-US" sz="14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Year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198 (1)</a:t>
                      </a:r>
                      <a:endParaRPr lang="en-US" sz="105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8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PH 211 (4) + PH 221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1"/>
                  </a:ext>
                </a:extLst>
              </a:tr>
              <a:tr h="457200">
                <a:tc vMerge="1">
                  <a:txBody>
                    <a:bodyPr/>
                    <a:lstStyle/>
                    <a:p>
                      <a:endParaRPr lang="en-US"/>
                    </a:p>
                  </a:txBody>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MTH 251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MTH 252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MTH 254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extLst>
                  <a:ext uri="{0D108BD9-81ED-4DB2-BD59-A6C34878D82A}">
                    <a16:rowId xmlns:a16="http://schemas.microsoft.com/office/drawing/2014/main" val="10002"/>
                  </a:ext>
                </a:extLst>
              </a:tr>
              <a:tr h="457200">
                <a:tc vMerge="1">
                  <a:txBody>
                    <a:bodyPr/>
                    <a:lstStyle/>
                    <a:p>
                      <a:endParaRPr lang="en-US"/>
                    </a:p>
                  </a:txBody>
                  <a:tcPr/>
                </a:tc>
                <a:tc>
                  <a:txBody>
                    <a:bodyPr/>
                    <a:lstStyle/>
                    <a:p>
                      <a:pPr marL="0" marR="0" algn="l">
                        <a:lnSpc>
                          <a:spcPct val="107000"/>
                        </a:lnSpc>
                        <a:spcBef>
                          <a:spcPts val="0"/>
                        </a:spcBef>
                        <a:spcAft>
                          <a:spcPts val="800"/>
                        </a:spcAft>
                      </a:pPr>
                      <a:r>
                        <a:rPr lang="en-US" sz="1200" i="1">
                          <a:effectLst/>
                          <a:latin typeface="Times New Roman" panose="02020603050405020304" pitchFamily="18" charset="0"/>
                          <a:ea typeface="Times New Roman" panose="02020603050405020304" pitchFamily="18" charset="0"/>
                          <a:cs typeface="Times New Roman" panose="02020603050405020304" pitchFamily="18" charset="0"/>
                        </a:rPr>
                        <a:t>CH 231 (4)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800"/>
                        </a:spcAft>
                      </a:pPr>
                      <a:r>
                        <a:rPr lang="en-US" sz="1200" i="1">
                          <a:effectLst/>
                          <a:latin typeface="Times New Roman" panose="02020603050405020304" pitchFamily="18" charset="0"/>
                          <a:ea typeface="Times New Roman" panose="02020603050405020304" pitchFamily="18" charset="0"/>
                          <a:cs typeface="Times New Roman" panose="02020603050405020304" pitchFamily="18" charset="0"/>
                        </a:rPr>
                        <a:t>CH 232 (4)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80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CH 233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3"/>
                  </a:ext>
                </a:extLst>
              </a:tr>
              <a:tr h="457200">
                <a:tc vMerge="1">
                  <a:txBody>
                    <a:bodyPr/>
                    <a:lstStyle/>
                    <a:p>
                      <a:endParaRPr lang="en-US"/>
                    </a:p>
                  </a:txBody>
                  <a:tcPr/>
                </a:tc>
                <a:tc>
                  <a:txBody>
                    <a:bodyPr/>
                    <a:lstStyle/>
                    <a:p>
                      <a:pPr marL="0" marR="0" algn="l">
                        <a:lnSpc>
                          <a:spcPct val="107000"/>
                        </a:lnSpc>
                        <a:spcBef>
                          <a:spcPts val="0"/>
                        </a:spcBef>
                        <a:spcAft>
                          <a:spcPts val="0"/>
                        </a:spcAft>
                      </a:pPr>
                      <a:r>
                        <a:rPr lang="en-US" sz="1200" i="1">
                          <a:effectLst/>
                          <a:latin typeface="Times New Roman" panose="02020603050405020304" pitchFamily="18" charset="0"/>
                          <a:ea typeface="Times New Roman" panose="02020603050405020304" pitchFamily="18" charset="0"/>
                          <a:cs typeface="Times New Roman" panose="02020603050405020304" pitchFamily="18" charset="0"/>
                        </a:rPr>
                        <a:t>CH 261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i="1">
                          <a:effectLst/>
                          <a:latin typeface="Times New Roman" panose="02020603050405020304" pitchFamily="18" charset="0"/>
                          <a:ea typeface="Times New Roman" panose="02020603050405020304" pitchFamily="18" charset="0"/>
                          <a:cs typeface="Times New Roman" panose="02020603050405020304" pitchFamily="18" charset="0"/>
                        </a:rPr>
                        <a:t>CH 262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CH 263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extLst>
                  <a:ext uri="{0D108BD9-81ED-4DB2-BD59-A6C34878D82A}">
                    <a16:rowId xmlns:a16="http://schemas.microsoft.com/office/drawing/2014/main" val="10004"/>
                  </a:ext>
                </a:extLst>
              </a:tr>
              <a:tr h="457200">
                <a:tc rowSpan="3">
                  <a:txBody>
                    <a:bodyPr/>
                    <a:lstStyle/>
                    <a:p>
                      <a:pPr marL="0" marR="0" algn="l">
                        <a:lnSpc>
                          <a:spcPct val="107000"/>
                        </a:lnSpc>
                        <a:spcBef>
                          <a:spcPts val="0"/>
                        </a:spcBef>
                        <a:spcAft>
                          <a:spcPts val="0"/>
                        </a:spcAft>
                      </a:pPr>
                      <a:r>
                        <a:rPr lang="en-US" sz="1400" b="1"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Year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8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PH 212 (4) + PH 222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8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PH 213 (4) + PH 223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315 (3)</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050" b="1" dirty="0" smtClean="0">
                          <a:effectLst/>
                          <a:latin typeface="Times New Roman" panose="02020603050405020304" pitchFamily="18" charset="0"/>
                          <a:ea typeface="Times New Roman" panose="02020603050405020304" pitchFamily="18" charset="0"/>
                          <a:cs typeface="Times New Roman" panose="02020603050405020304" pitchFamily="18" charset="0"/>
                        </a:rPr>
                        <a:t>Contemporary Challenges</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5"/>
                  </a:ext>
                </a:extLst>
              </a:tr>
              <a:tr h="457200">
                <a:tc vMerge="1">
                  <a:txBody>
                    <a:bodyPr/>
                    <a:lstStyle/>
                    <a:p>
                      <a:endParaRPr lang="en-US"/>
                    </a:p>
                  </a:txBody>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MTH 255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MTH 256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MTH 253 (4) OR MTH 306 (4</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OR (MTH 264 (2) +</a:t>
                      </a:r>
                      <a:r>
                        <a:rPr lang="en-US" sz="12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265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extLst>
                  <a:ext uri="{0D108BD9-81ED-4DB2-BD59-A6C34878D82A}">
                    <a16:rowId xmlns:a16="http://schemas.microsoft.com/office/drawing/2014/main" val="10006"/>
                  </a:ext>
                </a:extLst>
              </a:tr>
              <a:tr h="457200">
                <a:tc vMerge="1">
                  <a:txBody>
                    <a:bodyPr/>
                    <a:lstStyle/>
                    <a:p>
                      <a:endParaRPr lang="en-US"/>
                    </a:p>
                  </a:txBody>
                  <a:tcPr/>
                </a:tc>
                <a:tc>
                  <a:txBody>
                    <a:bodyPr/>
                    <a:lstStyle/>
                    <a:p>
                      <a:endParaRPr lang="en-US" dirty="0"/>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endParaRPr lang="en-US" dirty="0"/>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r>
                        <a:rPr lang="en-US" sz="1200" dirty="0" smtClean="0">
                          <a:latin typeface="Times New Roman" panose="02020603050405020304" pitchFamily="18" charset="0"/>
                          <a:cs typeface="Times New Roman" panose="02020603050405020304" pitchFamily="18" charset="0"/>
                        </a:rPr>
                        <a:t>MTH 256 (4)</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9946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The Paradigms Curriculum</a:t>
            </a:r>
            <a:endParaRPr lang="en-US" dirty="0">
              <a:solidFill>
                <a:schemeClr val="accent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6685851"/>
              </p:ext>
            </p:extLst>
          </p:nvPr>
        </p:nvGraphicFramePr>
        <p:xfrm>
          <a:off x="926480" y="1583235"/>
          <a:ext cx="7291040" cy="4532130"/>
        </p:xfrm>
        <a:graphic>
          <a:graphicData uri="http://schemas.openxmlformats.org/drawingml/2006/table">
            <a:tbl>
              <a:tblPr firstRow="1" firstCol="1" bandRow="1"/>
              <a:tblGrid>
                <a:gridCol w="902320">
                  <a:extLst>
                    <a:ext uri="{9D8B030D-6E8A-4147-A177-3AD203B41FA5}">
                      <a16:colId xmlns:a16="http://schemas.microsoft.com/office/drawing/2014/main" val="20000"/>
                    </a:ext>
                  </a:extLst>
                </a:gridCol>
                <a:gridCol w="2023658">
                  <a:extLst>
                    <a:ext uri="{9D8B030D-6E8A-4147-A177-3AD203B41FA5}">
                      <a16:colId xmlns:a16="http://schemas.microsoft.com/office/drawing/2014/main" val="20001"/>
                    </a:ext>
                  </a:extLst>
                </a:gridCol>
                <a:gridCol w="2182531">
                  <a:extLst>
                    <a:ext uri="{9D8B030D-6E8A-4147-A177-3AD203B41FA5}">
                      <a16:colId xmlns:a16="http://schemas.microsoft.com/office/drawing/2014/main" val="20002"/>
                    </a:ext>
                  </a:extLst>
                </a:gridCol>
                <a:gridCol w="2182531">
                  <a:extLst>
                    <a:ext uri="{9D8B030D-6E8A-4147-A177-3AD203B41FA5}">
                      <a16:colId xmlns:a16="http://schemas.microsoft.com/office/drawing/2014/main" val="20003"/>
                    </a:ext>
                  </a:extLst>
                </a:gridCol>
              </a:tblGrid>
              <a:tr h="254753">
                <a:tc>
                  <a:txBody>
                    <a:bodyPr/>
                    <a:lstStyle/>
                    <a:p>
                      <a:pPr algn="l"/>
                      <a:endParaRPr lang="en-US" sz="1100">
                        <a:effectLst/>
                        <a:latin typeface="Calibri" panose="020F0502020204030204" pitchFamily="34" charset="0"/>
                      </a:endParaRPr>
                    </a:p>
                  </a:txBody>
                  <a:tcPr marL="66959" marR="66959"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6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Fall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6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Winter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6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Spring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573239">
                <a:tc rowSpan="5">
                  <a:txBody>
                    <a:bodyPr/>
                    <a:lstStyle/>
                    <a:p>
                      <a:pPr marL="0" marR="0" algn="l">
                        <a:lnSpc>
                          <a:spcPct val="107000"/>
                        </a:lnSpc>
                        <a:spcBef>
                          <a:spcPts val="0"/>
                        </a:spcBef>
                        <a:spcAft>
                          <a:spcPts val="800"/>
                        </a:spcAft>
                      </a:pPr>
                      <a:r>
                        <a:rPr lang="en-US" sz="14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Year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315 (3)</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Contemporary Challenges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422 (3)</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Static Fields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424 (3)</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Oscillations &amp; Waves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1"/>
                  </a:ext>
                </a:extLst>
              </a:tr>
              <a:tr h="446390">
                <a:tc vMerge="1">
                  <a:txBody>
                    <a:bodyPr/>
                    <a:lstStyle/>
                    <a:p>
                      <a:endParaRPr lang="en-US"/>
                    </a:p>
                  </a:txBody>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335 (4)</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Intermediate Mechanics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425 (3)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Quantum Fundamentals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PH 426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Central Forces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extLst>
                  <a:ext uri="{0D108BD9-81ED-4DB2-BD59-A6C34878D82A}">
                    <a16:rowId xmlns:a16="http://schemas.microsoft.com/office/drawing/2014/main" val="10002"/>
                  </a:ext>
                </a:extLst>
              </a:tr>
              <a:tr h="446390">
                <a:tc vMerge="1">
                  <a:txBody>
                    <a:bodyPr/>
                    <a:lstStyle/>
                    <a:p>
                      <a:endParaRPr lang="en-US"/>
                    </a:p>
                  </a:txBody>
                  <a:tcPr/>
                </a:tc>
                <a:tc>
                  <a:txBody>
                    <a:bodyPr/>
                    <a:lstStyle/>
                    <a:p>
                      <a:pPr marL="0" marR="0" algn="l">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PH 411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Electronics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PH 415 (3)/ PH 464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Computer Interfacing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427 (3)</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Periodic Systems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3"/>
                  </a:ext>
                </a:extLst>
              </a:tr>
              <a:tr h="573239">
                <a:tc vMerge="1">
                  <a:txBody>
                    <a:bodyPr/>
                    <a:lstStyle/>
                    <a:p>
                      <a:endParaRPr lang="en-US"/>
                    </a:p>
                  </a:txBody>
                  <a:tcPr/>
                </a:tc>
                <a:tc>
                  <a:txBody>
                    <a:bodyPr/>
                    <a:lstStyle/>
                    <a:p>
                      <a:pPr marL="0" marR="0" algn="l">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Math Catch-up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PH </a:t>
                      </a: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365 </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PH </a:t>
                      </a: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366 </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extLst>
                  <a:ext uri="{0D108BD9-81ED-4DB2-BD59-A6C34878D82A}">
                    <a16:rowId xmlns:a16="http://schemas.microsoft.com/office/drawing/2014/main" val="10004"/>
                  </a:ext>
                </a:extLst>
              </a:tr>
              <a:tr h="446390">
                <a:tc vMerge="1">
                  <a:txBody>
                    <a:bodyPr/>
                    <a:lstStyle/>
                    <a:p>
                      <a:endParaRPr lang="en-US"/>
                    </a:p>
                  </a:txBody>
                  <a:tcPr/>
                </a:tc>
                <a:tc>
                  <a:txBody>
                    <a:bodyPr/>
                    <a:lstStyle/>
                    <a:p>
                      <a:pPr marL="0" marR="0" algn="l">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New Experimental</a:t>
                      </a:r>
                      <a:r>
                        <a:rPr lang="en-US" sz="1100" baseline="0" dirty="0" smtClean="0">
                          <a:effectLst/>
                          <a:latin typeface="Calibri" panose="020F0502020204030204" pitchFamily="34" charset="0"/>
                          <a:ea typeface="Calibri" panose="020F0502020204030204" pitchFamily="34" charset="0"/>
                          <a:cs typeface="Times New Roman" panose="02020603050405020304" pitchFamily="18" charset="0"/>
                        </a:rPr>
                        <a:t> Course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PH 401 (1)</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Thesis Research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5"/>
                  </a:ext>
                </a:extLst>
              </a:tr>
              <a:tr h="446390">
                <a:tc rowSpan="4">
                  <a:txBody>
                    <a:bodyPr/>
                    <a:lstStyle/>
                    <a:p>
                      <a:pPr marL="0" marR="0" algn="l">
                        <a:lnSpc>
                          <a:spcPct val="107000"/>
                        </a:lnSpc>
                        <a:spcBef>
                          <a:spcPts val="0"/>
                        </a:spcBef>
                        <a:spcAft>
                          <a:spcPts val="0"/>
                        </a:spcAft>
                      </a:pPr>
                      <a:r>
                        <a:rPr lang="en-US" sz="14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Year 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a:txBody>
                    <a:bodyPr/>
                    <a:lstStyle/>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PH 403 (1)</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Thesis Writing</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PH 403 (1)</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Thesis Writing</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PH 403 (1)</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Thesis Writing</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extLst>
                  <a:ext uri="{0D108BD9-81ED-4DB2-BD59-A6C34878D82A}">
                    <a16:rowId xmlns:a16="http://schemas.microsoft.com/office/drawing/2014/main" val="10006"/>
                  </a:ext>
                </a:extLst>
              </a:tr>
              <a:tr h="446390">
                <a:tc vMerge="1">
                  <a:txBody>
                    <a:bodyPr/>
                    <a:lstStyle/>
                    <a:p>
                      <a:endParaRPr lang="en-US"/>
                    </a:p>
                  </a:txBody>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423 (3)</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Energy &amp; Entropy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PH 481 (4</a:t>
                      </a: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gn="l">
                        <a:lnSpc>
                          <a:spcPct val="107000"/>
                        </a:lnSpc>
                        <a:spcBef>
                          <a:spcPts val="0"/>
                        </a:spcBef>
                        <a:spcAft>
                          <a:spcPts val="0"/>
                        </a:spcAft>
                      </a:pPr>
                      <a:r>
                        <a:rPr lang="en-US" sz="1200" b="1" dirty="0" smtClean="0">
                          <a:effectLst/>
                          <a:latin typeface="Times New Roman" panose="02020603050405020304" pitchFamily="18" charset="0"/>
                          <a:ea typeface="Calibri" panose="020F0502020204030204" pitchFamily="34" charset="0"/>
                          <a:cs typeface="Times New Roman" panose="02020603050405020304" pitchFamily="18" charset="0"/>
                        </a:rPr>
                        <a:t>Optics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7"/>
                  </a:ext>
                </a:extLst>
              </a:tr>
              <a:tr h="446390">
                <a:tc vMerge="1">
                  <a:txBody>
                    <a:bodyPr/>
                    <a:lstStyle/>
                    <a:p>
                      <a:endParaRPr lang="en-US"/>
                    </a:p>
                  </a:txBody>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431 (3)</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Electromagnetism</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451 (3)</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Quantum </a:t>
                      </a:r>
                      <a:r>
                        <a:rPr lang="en-US" sz="1200" b="1" kern="12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Mechanics</a:t>
                      </a:r>
                      <a:endParaRPr lang="en-US" sz="1200" b="1"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441 (3)</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Statistical Physics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4D5"/>
                    </a:solidFill>
                  </a:tcPr>
                </a:tc>
                <a:extLst>
                  <a:ext uri="{0D108BD9-81ED-4DB2-BD59-A6C34878D82A}">
                    <a16:rowId xmlns:a16="http://schemas.microsoft.com/office/drawing/2014/main" val="10008"/>
                  </a:ext>
                </a:extLst>
              </a:tr>
              <a:tr h="446390">
                <a:tc vMerge="1">
                  <a:txBody>
                    <a:bodyPr/>
                    <a:lstStyle/>
                    <a:p>
                      <a:endParaRPr lang="en-US"/>
                    </a:p>
                  </a:txBody>
                  <a:tcPr/>
                </a:tc>
                <a:tc>
                  <a:txBody>
                    <a:bodyPr/>
                    <a:lstStyle/>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367 (1)</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Computational Physics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Times New Roman" panose="02020603050405020304" pitchFamily="18" charset="0"/>
                          <a:ea typeface="Times New Roman" panose="02020603050405020304" pitchFamily="18" charset="0"/>
                          <a:cs typeface="Times New Roman" panose="02020603050405020304" pitchFamily="18" charset="0"/>
                        </a:rPr>
                        <a:t>PH elective (3)</a:t>
                      </a:r>
                      <a:endParaRPr lang="en-US" sz="105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tc>
                  <a:txBody>
                    <a:bodyPr/>
                    <a:lstStyle/>
                    <a:p>
                      <a:pPr marL="0" marR="0" algn="l">
                        <a:lnSpc>
                          <a:spcPct val="107000"/>
                        </a:lnSpc>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PH elective (3)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59" marR="6695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CAAC"/>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5246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Format of Paradigms Courses</a:t>
            </a:r>
            <a:endParaRPr lang="en-US" dirty="0">
              <a:solidFill>
                <a:schemeClr val="accent6"/>
              </a:solidFill>
            </a:endParaRPr>
          </a:p>
        </p:txBody>
      </p:sp>
      <p:sp>
        <p:nvSpPr>
          <p:cNvPr id="3" name="Content Placeholder 2"/>
          <p:cNvSpPr>
            <a:spLocks noGrp="1"/>
          </p:cNvSpPr>
          <p:nvPr>
            <p:ph idx="1"/>
          </p:nvPr>
        </p:nvSpPr>
        <p:spPr/>
        <p:txBody>
          <a:bodyPr/>
          <a:lstStyle/>
          <a:p>
            <a:r>
              <a:rPr lang="en-US" dirty="0"/>
              <a:t>5</a:t>
            </a:r>
            <a:r>
              <a:rPr lang="en-US" dirty="0" smtClean="0"/>
              <a:t> weeks long</a:t>
            </a:r>
          </a:p>
          <a:p>
            <a:r>
              <a:rPr lang="en-US" dirty="0" smtClean="0"/>
              <a:t>1 embedded week of just-in-time math</a:t>
            </a:r>
          </a:p>
          <a:p>
            <a:r>
              <a:rPr lang="en-US" dirty="0" smtClean="0"/>
              <a:t>7 hours per week</a:t>
            </a:r>
          </a:p>
          <a:p>
            <a:r>
              <a:rPr lang="en-US" dirty="0"/>
              <a:t>3</a:t>
            </a:r>
            <a:r>
              <a:rPr lang="en-US" dirty="0" smtClean="0"/>
              <a:t> credits</a:t>
            </a:r>
          </a:p>
          <a:p>
            <a:r>
              <a:rPr lang="en-US" dirty="0" smtClean="0"/>
              <a:t>One-at-a-time</a:t>
            </a:r>
          </a:p>
          <a:p>
            <a:r>
              <a:rPr lang="en-US" dirty="0" smtClean="0"/>
              <a:t>Two “weekly” </a:t>
            </a:r>
            <a:r>
              <a:rPr lang="en-US" dirty="0" err="1" smtClean="0"/>
              <a:t>homeworks</a:t>
            </a:r>
            <a:r>
              <a:rPr lang="en-US" dirty="0" smtClean="0"/>
              <a:t> per week</a:t>
            </a:r>
            <a:endParaRPr lang="en-US" dirty="0"/>
          </a:p>
        </p:txBody>
      </p:sp>
    </p:spTree>
    <p:extLst>
      <p:ext uri="{BB962C8B-B14F-4D97-AF65-F5344CB8AC3E}">
        <p14:creationId xmlns:p14="http://schemas.microsoft.com/office/powerpoint/2010/main" val="567153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Pedagogy of Paradigms Courses</a:t>
            </a:r>
            <a:endParaRPr lang="en-US" dirty="0">
              <a:solidFill>
                <a:schemeClr val="accent6"/>
              </a:solidFill>
            </a:endParaRPr>
          </a:p>
        </p:txBody>
      </p:sp>
      <p:sp>
        <p:nvSpPr>
          <p:cNvPr id="3" name="Content Placeholder 2"/>
          <p:cNvSpPr>
            <a:spLocks noGrp="1"/>
          </p:cNvSpPr>
          <p:nvPr>
            <p:ph idx="1"/>
          </p:nvPr>
        </p:nvSpPr>
        <p:spPr/>
        <p:txBody>
          <a:bodyPr/>
          <a:lstStyle/>
          <a:p>
            <a:r>
              <a:rPr lang="en-US" dirty="0" smtClean="0"/>
              <a:t>Integrated Labs</a:t>
            </a:r>
          </a:p>
          <a:p>
            <a:r>
              <a:rPr lang="en-US" dirty="0" smtClean="0"/>
              <a:t>Small group problem solving</a:t>
            </a:r>
          </a:p>
          <a:p>
            <a:r>
              <a:rPr lang="en-US" dirty="0" smtClean="0"/>
              <a:t>Computer visualization</a:t>
            </a:r>
          </a:p>
          <a:p>
            <a:r>
              <a:rPr lang="en-US" dirty="0" smtClean="0"/>
              <a:t>Kinesthetic activities</a:t>
            </a:r>
          </a:p>
          <a:p>
            <a:r>
              <a:rPr lang="en-US" dirty="0" smtClean="0"/>
              <a:t>Small whiteboard questions</a:t>
            </a:r>
          </a:p>
          <a:p>
            <a:r>
              <a:rPr lang="en-US" dirty="0" smtClean="0"/>
              <a:t>Sequences of activities</a:t>
            </a:r>
          </a:p>
          <a:p>
            <a:r>
              <a:rPr lang="en-US" dirty="0" smtClean="0"/>
              <a:t>And, of course, lecture</a:t>
            </a:r>
            <a:endParaRPr lang="en-US" dirty="0"/>
          </a:p>
        </p:txBody>
      </p:sp>
    </p:spTree>
    <p:extLst>
      <p:ext uri="{BB962C8B-B14F-4D97-AF65-F5344CB8AC3E}">
        <p14:creationId xmlns:p14="http://schemas.microsoft.com/office/powerpoint/2010/main" val="3784486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Community</a:t>
            </a:r>
            <a:endParaRPr lang="en-US" dirty="0">
              <a:solidFill>
                <a:schemeClr val="accent6"/>
              </a:solidFill>
            </a:endParaRPr>
          </a:p>
        </p:txBody>
      </p:sp>
      <p:sp>
        <p:nvSpPr>
          <p:cNvPr id="3" name="Content Placeholder 2"/>
          <p:cNvSpPr>
            <a:spLocks noGrp="1"/>
          </p:cNvSpPr>
          <p:nvPr>
            <p:ph idx="1"/>
          </p:nvPr>
        </p:nvSpPr>
        <p:spPr/>
        <p:txBody>
          <a:bodyPr/>
          <a:lstStyle/>
          <a:p>
            <a:r>
              <a:rPr lang="en-US" dirty="0" smtClean="0"/>
              <a:t>Students, TA’s, and faculty work together in a close-knit community to enhance the learning of everyone.</a:t>
            </a:r>
          </a:p>
          <a:p>
            <a:r>
              <a:rPr lang="en-US" dirty="0" smtClean="0"/>
              <a:t>Faculty and TA’s strive to be approachable and have an open-door policy.</a:t>
            </a:r>
          </a:p>
          <a:p>
            <a:r>
              <a:rPr lang="en-US" dirty="0" smtClean="0"/>
              <a:t>Study rooms are provided by the </a:t>
            </a:r>
            <a:r>
              <a:rPr lang="en-US" dirty="0" smtClean="0"/>
              <a:t>department—</a:t>
            </a:r>
            <a:r>
              <a:rPr lang="en-US" dirty="0" err="1" smtClean="0"/>
              <a:t>Wnger</a:t>
            </a:r>
            <a:r>
              <a:rPr lang="en-US" dirty="0" smtClean="0"/>
              <a:t> 304F, 379.</a:t>
            </a:r>
            <a:endParaRPr lang="en-US" dirty="0"/>
          </a:p>
        </p:txBody>
      </p:sp>
    </p:spTree>
    <p:extLst>
      <p:ext uri="{BB962C8B-B14F-4D97-AF65-F5344CB8AC3E}">
        <p14:creationId xmlns:p14="http://schemas.microsoft.com/office/powerpoint/2010/main" val="3725033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Comments from Alums</a:t>
            </a:r>
            <a:endParaRPr lang="en-US" dirty="0">
              <a:solidFill>
                <a:schemeClr val="accent6"/>
              </a:solidFill>
            </a:endParaRPr>
          </a:p>
        </p:txBody>
      </p:sp>
      <p:sp>
        <p:nvSpPr>
          <p:cNvPr id="3" name="Content Placeholder 2"/>
          <p:cNvSpPr>
            <a:spLocks noGrp="1"/>
          </p:cNvSpPr>
          <p:nvPr>
            <p:ph idx="1"/>
          </p:nvPr>
        </p:nvSpPr>
        <p:spPr/>
        <p:txBody>
          <a:bodyPr>
            <a:normAutofit fontScale="92500" lnSpcReduction="20000"/>
          </a:bodyPr>
          <a:lstStyle/>
          <a:p>
            <a:r>
              <a:rPr lang="en-US" i="1" dirty="0" smtClean="0">
                <a:effectLst/>
              </a:rPr>
              <a:t>Coming from the Paradigms background, I immediately felt comfortable working in a team atmosphere: sharing ideas, problem-solving, double-checking your work with others. The other benefit of the Paradigms program I have found was becoming accustomed to the quick turn-around between projects. Since the classes were only 3 weeks long, you got used concentrating heavily on one area, then switching focus to another concentration. This, I have found, is exactly what the production environment is like. </a:t>
            </a:r>
            <a:r>
              <a:rPr lang="en-US" dirty="0" smtClean="0">
                <a:effectLst/>
              </a:rPr>
              <a:t/>
            </a:r>
            <a:br>
              <a:rPr lang="en-US" dirty="0" smtClean="0">
                <a:effectLst/>
              </a:rPr>
            </a:br>
            <a:r>
              <a:rPr lang="en-US" dirty="0" smtClean="0">
                <a:effectLst/>
              </a:rPr>
              <a:t>—Mike </a:t>
            </a:r>
            <a:r>
              <a:rPr lang="en-US" dirty="0" err="1" smtClean="0">
                <a:effectLst/>
              </a:rPr>
              <a:t>Joyer</a:t>
            </a:r>
            <a:r>
              <a:rPr lang="en-US" dirty="0" smtClean="0">
                <a:effectLst/>
              </a:rPr>
              <a:t>, engineer at aerospace company</a:t>
            </a:r>
            <a:endParaRPr lang="en-US" dirty="0"/>
          </a:p>
        </p:txBody>
      </p:sp>
    </p:spTree>
    <p:extLst>
      <p:ext uri="{BB962C8B-B14F-4D97-AF65-F5344CB8AC3E}">
        <p14:creationId xmlns:p14="http://schemas.microsoft.com/office/powerpoint/2010/main" val="71882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Comments from Alums</a:t>
            </a:r>
            <a:endParaRPr lang="en-US" dirty="0">
              <a:solidFill>
                <a:schemeClr val="accent6"/>
              </a:solidFill>
            </a:endParaRPr>
          </a:p>
        </p:txBody>
      </p:sp>
      <p:sp>
        <p:nvSpPr>
          <p:cNvPr id="3" name="Content Placeholder 2"/>
          <p:cNvSpPr>
            <a:spLocks noGrp="1"/>
          </p:cNvSpPr>
          <p:nvPr>
            <p:ph idx="1"/>
          </p:nvPr>
        </p:nvSpPr>
        <p:spPr/>
        <p:txBody>
          <a:bodyPr>
            <a:normAutofit fontScale="85000" lnSpcReduction="20000"/>
          </a:bodyPr>
          <a:lstStyle/>
          <a:p>
            <a:r>
              <a:rPr lang="en-US" i="1" dirty="0" smtClean="0">
                <a:effectLst/>
              </a:rPr>
              <a:t>The paradigms helped me understand the material better through visual aids and computer simulations. When you see it graphically, the physics of the problem becomes clear and gives life to the derived mathematical expressions. The project also helped students learn how to teach one another. Due to the rapid pace, everyone at some point in the program found themselves lost in the material. This provided multiple opportunities for fellow students to teach concepts.</a:t>
            </a:r>
            <a:r>
              <a:rPr lang="en-US" dirty="0" smtClean="0">
                <a:effectLst/>
              </a:rPr>
              <a:t> </a:t>
            </a:r>
            <a:br>
              <a:rPr lang="en-US" dirty="0" smtClean="0">
                <a:effectLst/>
              </a:rPr>
            </a:br>
            <a:r>
              <a:rPr lang="en-US" dirty="0" smtClean="0">
                <a:effectLst/>
              </a:rPr>
              <a:t>—Tyson </a:t>
            </a:r>
            <a:r>
              <a:rPr lang="en-US" dirty="0" err="1" smtClean="0">
                <a:effectLst/>
              </a:rPr>
              <a:t>Olheiser</a:t>
            </a:r>
            <a:r>
              <a:rPr lang="en-US" dirty="0" smtClean="0">
                <a:effectLst/>
              </a:rPr>
              <a:t>, graduate student in physics at University of Illinois</a:t>
            </a:r>
            <a:endParaRPr lang="en-US" dirty="0"/>
          </a:p>
        </p:txBody>
      </p:sp>
    </p:spTree>
    <p:extLst>
      <p:ext uri="{BB962C8B-B14F-4D97-AF65-F5344CB8AC3E}">
        <p14:creationId xmlns:p14="http://schemas.microsoft.com/office/powerpoint/2010/main" val="3129760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TotalTime>
  <Words>754</Words>
  <Application>Microsoft Office PowerPoint</Application>
  <PresentationFormat>On-screen Show (4:3)</PresentationFormat>
  <Paragraphs>157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Paradigms in Physics</vt:lpstr>
      <vt:lpstr>Philosophy of the Paradigms</vt:lpstr>
      <vt:lpstr>The Lower-Division Curriculum</vt:lpstr>
      <vt:lpstr>The Paradigms Curriculum</vt:lpstr>
      <vt:lpstr>Format of Paradigms Courses</vt:lpstr>
      <vt:lpstr>Pedagogy of Paradigms Courses</vt:lpstr>
      <vt:lpstr>Community</vt:lpstr>
      <vt:lpstr>Comments from Alums</vt:lpstr>
      <vt:lpstr>Comments from Alums</vt:lpstr>
      <vt:lpstr>The Traditional Curriculum</vt:lpstr>
      <vt:lpstr>The Paradigms Curriculum</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Manogue, Corinne</dc:creator>
  <cp:lastModifiedBy>Manogue, Corinne Alison</cp:lastModifiedBy>
  <cp:revision>28</cp:revision>
  <dcterms:created xsi:type="dcterms:W3CDTF">2013-02-14T20:09:48Z</dcterms:created>
  <dcterms:modified xsi:type="dcterms:W3CDTF">2019-10-07T20:39:45Z</dcterms:modified>
</cp:coreProperties>
</file>