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sldIdLst>
    <p:sldId id="271" r:id="rId3"/>
    <p:sldId id="274" r:id="rId4"/>
    <p:sldId id="257" r:id="rId5"/>
    <p:sldId id="258" r:id="rId6"/>
    <p:sldId id="273" r:id="rId7"/>
    <p:sldId id="259" r:id="rId8"/>
    <p:sldId id="260" r:id="rId9"/>
    <p:sldId id="272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5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1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32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85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49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74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8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B43-0207-42E9-9E74-F31D263D4313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6653-175F-4B4B-837B-CC83B0A71B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7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B43-0207-42E9-9E74-F31D263D4313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6653-175F-4B4B-837B-CC83B0A71B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43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80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6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95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B43-0207-42E9-9E74-F31D263D4313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6653-175F-4B4B-837B-CC83B0A71B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16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B43-0207-42E9-9E74-F31D263D4313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6653-175F-4B4B-837B-CC83B0A71B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99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B43-0207-42E9-9E74-F31D263D4313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6653-175F-4B4B-837B-CC83B0A71B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50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08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7854125" y="6380479"/>
            <a:ext cx="112170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bailey@aps.org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281796" y="6348598"/>
            <a:ext cx="19050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Crystal Bailey ©2016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American Physical Society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09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B43-0207-42E9-9E74-F31D263D4313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6653-175F-4B4B-837B-CC83B0A71B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49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B43-0207-42E9-9E74-F31D263D4313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6653-175F-4B4B-837B-CC83B0A71B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64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86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97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5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B43-0207-42E9-9E74-F31D263D4313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6653-175F-4B4B-837B-CC83B0A71B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20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79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64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29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B43-0207-42E9-9E74-F31D263D4313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6653-175F-4B4B-837B-CC83B0A71B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99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B43-0207-42E9-9E74-F31D263D4313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6653-175F-4B4B-837B-CC83B0A71B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9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B43-0207-42E9-9E74-F31D263D4313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6653-175F-4B4B-837B-CC83B0A71B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9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B43-0207-42E9-9E74-F31D263D4313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6653-175F-4B4B-837B-CC83B0A71B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7854125" y="6380479"/>
            <a:ext cx="112170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bailey@aps.org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281796" y="6348598"/>
            <a:ext cx="19050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Crystal Bailey ©2016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American Physical Society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5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B43-0207-42E9-9E74-F31D263D4313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6653-175F-4B4B-837B-CC83B0A71B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B43-0207-42E9-9E74-F31D263D4313}" type="datetimeFigureOut">
              <a:rPr lang="en-US" smtClean="0">
                <a:solidFill>
                  <a:prstClr val="white"/>
                </a:solidFill>
              </a:rPr>
              <a:pPr/>
              <a:t>2/4/2016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6653-175F-4B4B-837B-CC83B0A71B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1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98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2/4/2016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00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6658" y="3276600"/>
            <a:ext cx="532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prstClr val="white"/>
                </a:solidFill>
              </a:rPr>
              <a:t>Making a Splash in the Job Market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800" y="2353270"/>
            <a:ext cx="7891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prstClr val="white"/>
                </a:solidFill>
              </a:rPr>
              <a:t>Physics Careers</a:t>
            </a:r>
            <a:endParaRPr lang="en-US" sz="5400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4625" y="4765040"/>
            <a:ext cx="2071223" cy="1880237"/>
            <a:chOff x="173372" y="5195455"/>
            <a:chExt cx="1702609" cy="1593273"/>
          </a:xfrm>
        </p:grpSpPr>
        <p:sp>
          <p:nvSpPr>
            <p:cNvPr id="7" name="Oval 6"/>
            <p:cNvSpPr/>
            <p:nvPr/>
          </p:nvSpPr>
          <p:spPr>
            <a:xfrm>
              <a:off x="173372" y="5195455"/>
              <a:ext cx="1702609" cy="15932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35" y="5595186"/>
              <a:ext cx="960081" cy="79381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280848" y="5998946"/>
            <a:ext cx="259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/>
                </a:solidFill>
              </a:rPr>
              <a:t>Crystal Bailey, PhD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American Physical Society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normal arial"/>
              </a:rPr>
              <a:t>pagone@uchicago.edu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4670" y="304800"/>
            <a:ext cx="834833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spcAft>
                <a:spcPts val="600"/>
              </a:spcAft>
            </a:pPr>
            <a:r>
              <a:rPr lang="en-US" sz="2800" dirty="0">
                <a:solidFill>
                  <a:srgbClr val="16476F">
                    <a:lumMod val="60000"/>
                    <a:lumOff val="40000"/>
                  </a:srgbClr>
                </a:solidFill>
                <a:latin typeface="Gill Sans MT"/>
              </a:rPr>
              <a:t>Resume Writing: Three Step Process</a:t>
            </a:r>
          </a:p>
          <a:p>
            <a:pPr marL="463550" indent="-463550">
              <a:spcAft>
                <a:spcPts val="600"/>
              </a:spcAft>
              <a:buFont typeface="+mj-lt"/>
              <a:buAutoNum type="arabicParenR"/>
            </a:pPr>
            <a:r>
              <a:rPr lang="en-US" sz="2000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Understand the skills the job requires</a:t>
            </a:r>
          </a:p>
          <a:p>
            <a:pPr marL="920750" lvl="1" indent="-463550">
              <a:spcAft>
                <a:spcPts val="600"/>
              </a:spcAft>
              <a:buFont typeface="Gill Sans MT" pitchFamily="34" charset="0"/>
              <a:buChar char="–"/>
            </a:pPr>
            <a:r>
              <a:rPr lang="en-US" i="1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Hint: this means actually reading the job description!</a:t>
            </a:r>
          </a:p>
          <a:p>
            <a:pPr marL="463550" indent="-463550">
              <a:spcAft>
                <a:spcPts val="600"/>
              </a:spcAft>
              <a:buFont typeface="+mj-lt"/>
              <a:buAutoNum type="arabicParenR"/>
            </a:pPr>
            <a:r>
              <a:rPr lang="en-US" sz="2000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Assess honestly whether or not you have those skills, or whether you are genuinely interested in building them.</a:t>
            </a:r>
          </a:p>
          <a:p>
            <a:pPr marL="463550" indent="-463550">
              <a:spcAft>
                <a:spcPts val="600"/>
              </a:spcAft>
              <a:buFont typeface="+mj-lt"/>
              <a:buAutoNum type="arabicParenR"/>
            </a:pPr>
            <a:r>
              <a:rPr lang="en-US" sz="2000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Connect the dots in your resume—focus on SKILLS, NOT ON LABELS!</a:t>
            </a:r>
          </a:p>
          <a:p>
            <a:pPr marL="920750" lvl="1" indent="-463550">
              <a:buFont typeface="Gill Sans MT" pitchFamily="34" charset="0"/>
              <a:buChar char="–"/>
            </a:pPr>
            <a:r>
              <a:rPr lang="en-US" b="1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Skills Based Resume</a:t>
            </a:r>
          </a:p>
          <a:p>
            <a:pPr marL="920750" lvl="1" indent="-463550">
              <a:buFont typeface="Gill Sans MT" pitchFamily="34" charset="0"/>
              <a:buChar char="–"/>
            </a:pPr>
            <a:r>
              <a:rPr lang="en-US" b="1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Cover Letter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4670" y="3728484"/>
            <a:ext cx="8569842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spcAft>
                <a:spcPts val="600"/>
              </a:spcAft>
            </a:pPr>
            <a:r>
              <a:rPr lang="en-US" sz="2800" dirty="0">
                <a:solidFill>
                  <a:srgbClr val="16476F">
                    <a:lumMod val="60000"/>
                    <a:lumOff val="40000"/>
                  </a:srgbClr>
                </a:solidFill>
                <a:latin typeface="Gill Sans MT"/>
              </a:rPr>
              <a:t>CVs versus Resumes</a:t>
            </a:r>
          </a:p>
          <a:p>
            <a:pPr marL="463550" indent="-4635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NOT interchangeable!!!</a:t>
            </a:r>
          </a:p>
          <a:p>
            <a:pPr marL="463550" indent="-4635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Resumes no longer than </a:t>
            </a:r>
            <a:r>
              <a:rPr lang="en-US" sz="2000" b="1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one page</a:t>
            </a:r>
            <a:r>
              <a:rPr lang="en-US" sz="2000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.</a:t>
            </a:r>
          </a:p>
          <a:p>
            <a:pPr marL="463550" indent="-4635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Expect to write a unique resume for </a:t>
            </a:r>
            <a:r>
              <a:rPr lang="en-US" sz="2000" b="1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every single position you apply for.</a:t>
            </a:r>
          </a:p>
        </p:txBody>
      </p:sp>
    </p:spTree>
    <p:extLst>
      <p:ext uri="{BB962C8B-B14F-4D97-AF65-F5344CB8AC3E}">
        <p14:creationId xmlns:p14="http://schemas.microsoft.com/office/powerpoint/2010/main" val="22646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29200" y="228600"/>
            <a:ext cx="3810000" cy="3416320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prstClr val="black"/>
                </a:solidFill>
                <a:latin typeface="Gill Sans MT"/>
              </a:rPr>
              <a:t>Instrument Design Engineer/Scientist</a:t>
            </a:r>
          </a:p>
          <a:p>
            <a:pPr algn="ctr">
              <a:defRPr/>
            </a:pPr>
            <a:endParaRPr lang="en-US" kern="0" dirty="0">
              <a:solidFill>
                <a:prstClr val="black"/>
              </a:solidFill>
              <a:latin typeface="Gill Sans MT"/>
            </a:endParaRPr>
          </a:p>
          <a:p>
            <a:pPr>
              <a:defRPr/>
            </a:pPr>
            <a:r>
              <a:rPr lang="en-US" kern="0" dirty="0">
                <a:solidFill>
                  <a:prstClr val="black"/>
                </a:solidFill>
                <a:latin typeface="Gill Sans MT"/>
              </a:rPr>
              <a:t>Location: California</a:t>
            </a:r>
          </a:p>
          <a:p>
            <a:pPr>
              <a:defRPr/>
            </a:pPr>
            <a:r>
              <a:rPr lang="en-US" kern="0" dirty="0">
                <a:solidFill>
                  <a:prstClr val="black"/>
                </a:solidFill>
                <a:latin typeface="Gill Sans MT"/>
              </a:rPr>
              <a:t>Salary: 60K – 120K</a:t>
            </a:r>
          </a:p>
          <a:p>
            <a:pPr>
              <a:defRPr/>
            </a:pPr>
            <a:endParaRPr lang="en-US" kern="0" dirty="0">
              <a:solidFill>
                <a:prstClr val="black"/>
              </a:solidFill>
              <a:latin typeface="Gill Sans MT"/>
            </a:endParaRPr>
          </a:p>
          <a:p>
            <a:pPr>
              <a:defRPr/>
            </a:pPr>
            <a:r>
              <a:rPr lang="en-US" kern="0" dirty="0">
                <a:solidFill>
                  <a:prstClr val="black"/>
                </a:solidFill>
                <a:latin typeface="Gill Sans MT"/>
              </a:rPr>
              <a:t>Job Description:</a:t>
            </a:r>
          </a:p>
          <a:p>
            <a:pPr>
              <a:defRPr/>
            </a:pPr>
            <a:r>
              <a:rPr lang="en-US" sz="1200" kern="0" dirty="0">
                <a:solidFill>
                  <a:prstClr val="black"/>
                </a:solidFill>
                <a:latin typeface="Gill Sans MT"/>
              </a:rPr>
              <a:t>The successful applicant will lead a new instrument team, and will have experience in microcontrollers, data acquisition, analog and digital signal processing, and algorithm design.</a:t>
            </a:r>
          </a:p>
          <a:p>
            <a:pPr>
              <a:defRPr/>
            </a:pPr>
            <a:endParaRPr lang="en-US" sz="1200" kern="0" dirty="0">
              <a:solidFill>
                <a:prstClr val="black"/>
              </a:solidFill>
              <a:latin typeface="Gill Sans MT"/>
            </a:endParaRPr>
          </a:p>
          <a:p>
            <a:pPr>
              <a:defRPr/>
            </a:pPr>
            <a:r>
              <a:rPr lang="en-US" sz="1200" kern="0" dirty="0">
                <a:solidFill>
                  <a:prstClr val="black"/>
                </a:solidFill>
                <a:latin typeface="Gill Sans MT"/>
              </a:rPr>
              <a:t>Ability to read schematics is also a plus.  Candidates should also have strong written and oral communication skills, and should be comfortable in a leadership position and working with a team.</a:t>
            </a:r>
            <a:endParaRPr lang="en-US" kern="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33601"/>
            <a:ext cx="4800600" cy="57861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prstClr val="black"/>
                </a:solidFill>
                <a:latin typeface="Gill Sans MT"/>
              </a:rPr>
              <a:t>Jane Q. Public</a:t>
            </a:r>
          </a:p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Gill Sans MT"/>
              </a:rPr>
              <a:t>1234 Maple Lane</a:t>
            </a:r>
          </a:p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Gill Sans MT"/>
              </a:rPr>
              <a:t>Anywhere, OH 99934</a:t>
            </a: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Gill Sans MT"/>
            </a:endParaRPr>
          </a:p>
          <a:p>
            <a:pPr>
              <a:defRPr/>
            </a:pPr>
            <a:r>
              <a:rPr lang="en-US" kern="0" dirty="0">
                <a:solidFill>
                  <a:prstClr val="black"/>
                </a:solidFill>
                <a:latin typeface="Gill Sans MT"/>
              </a:rPr>
              <a:t>Research Objective</a:t>
            </a:r>
          </a:p>
          <a:p>
            <a:pPr>
              <a:defRPr/>
            </a:pPr>
            <a:r>
              <a:rPr lang="en-US" sz="1200" kern="0" dirty="0">
                <a:solidFill>
                  <a:prstClr val="black"/>
                </a:solidFill>
                <a:latin typeface="Gill Sans MT"/>
              </a:rPr>
              <a:t>To understand the basic principles behind everyday phenomena, and most importantly, get a job.</a:t>
            </a:r>
          </a:p>
          <a:p>
            <a:pPr>
              <a:defRPr/>
            </a:pPr>
            <a:r>
              <a:rPr lang="en-US" kern="0" dirty="0">
                <a:solidFill>
                  <a:prstClr val="black"/>
                </a:solidFill>
                <a:latin typeface="Gill Sans MT"/>
              </a:rPr>
              <a:t>Education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200" kern="0" dirty="0">
                <a:solidFill>
                  <a:prstClr val="black"/>
                </a:solidFill>
                <a:latin typeface="Gill Sans MT"/>
              </a:rPr>
              <a:t>BS, Physics, Greenleaf University, 1995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200" kern="0" dirty="0">
                <a:solidFill>
                  <a:prstClr val="black"/>
                </a:solidFill>
                <a:latin typeface="Gill Sans MT"/>
              </a:rPr>
              <a:t>MS, Physics,  University of South Whales, 1997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200" kern="0" dirty="0">
                <a:solidFill>
                  <a:prstClr val="black"/>
                </a:solidFill>
                <a:latin typeface="Gill Sans MT"/>
              </a:rPr>
              <a:t>PhD, Physics,  University of South Whales, 2001</a:t>
            </a:r>
          </a:p>
          <a:p>
            <a:pPr>
              <a:defRPr/>
            </a:pPr>
            <a:r>
              <a:rPr lang="en-US" kern="0" dirty="0">
                <a:solidFill>
                  <a:prstClr val="black"/>
                </a:solidFill>
                <a:latin typeface="Gill Sans MT"/>
              </a:rPr>
              <a:t>Work Experience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200" kern="0" dirty="0">
                <a:solidFill>
                  <a:prstClr val="black"/>
                </a:solidFill>
                <a:latin typeface="Gill Sans MT"/>
              </a:rPr>
              <a:t>Postdoctoral Fellow, Department of Physics, U. of New South Whales, 2008-present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200" kern="0" dirty="0">
                <a:solidFill>
                  <a:prstClr val="black"/>
                </a:solidFill>
                <a:latin typeface="Gill Sans MT"/>
              </a:rPr>
              <a:t>Postdoctoral Fellow, Department of Physics, U. of New South Whales, 2006-2008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200" kern="0" dirty="0">
                <a:solidFill>
                  <a:prstClr val="black"/>
                </a:solidFill>
                <a:latin typeface="Gill Sans MT"/>
              </a:rPr>
              <a:t>Postdoctoral Fellow, Department of Physics, New South Whales, 2004-2006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200" kern="0" dirty="0">
                <a:solidFill>
                  <a:prstClr val="black"/>
                </a:solidFill>
                <a:latin typeface="Gill Sans MT"/>
              </a:rPr>
              <a:t>Research Assistant, Department of Physics, New South Whales, 1998-2004</a:t>
            </a:r>
          </a:p>
          <a:p>
            <a:pPr>
              <a:defRPr/>
            </a:pPr>
            <a:r>
              <a:rPr lang="en-US" kern="0" dirty="0">
                <a:solidFill>
                  <a:prstClr val="white">
                    <a:lumMod val="50000"/>
                  </a:prstClr>
                </a:solidFill>
                <a:latin typeface="Gill Sans MT"/>
              </a:rPr>
              <a:t>Publications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white">
                    <a:lumMod val="50000"/>
                  </a:prstClr>
                </a:solidFill>
                <a:latin typeface="Gill Sans MT"/>
              </a:rPr>
              <a:t>A Measurement of Optical Scattering of Light Waves from  Atmospheric Molecules (Journal of Obvious Science, Volume 6012, 2002.)</a:t>
            </a:r>
          </a:p>
          <a:p>
            <a:pPr>
              <a:defRPr/>
            </a:pPr>
            <a:r>
              <a:rPr lang="en-US" kern="0" dirty="0">
                <a:solidFill>
                  <a:prstClr val="white">
                    <a:lumMod val="75000"/>
                  </a:prstClr>
                </a:solidFill>
                <a:latin typeface="Gill Sans MT"/>
              </a:rPr>
              <a:t>Presentations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200" kern="0" dirty="0">
                <a:solidFill>
                  <a:prstClr val="white">
                    <a:lumMod val="75000"/>
                  </a:prstClr>
                </a:solidFill>
                <a:latin typeface="Gill Sans MT"/>
              </a:rPr>
              <a:t>My bologna has a first name,  it’s OSCAR (44</a:t>
            </a:r>
            <a:r>
              <a:rPr lang="en-US" sz="1200" kern="0" baseline="30000" dirty="0">
                <a:solidFill>
                  <a:prstClr val="white">
                    <a:lumMod val="75000"/>
                  </a:prstClr>
                </a:solidFill>
                <a:latin typeface="Gill Sans MT"/>
              </a:rPr>
              <a:t>th</a:t>
            </a:r>
            <a:r>
              <a:rPr lang="en-US" sz="1200" kern="0" dirty="0">
                <a:solidFill>
                  <a:prstClr val="white">
                    <a:lumMod val="75000"/>
                  </a:prstClr>
                </a:solidFill>
                <a:latin typeface="Gill Sans MT"/>
              </a:rPr>
              <a:t> Annual  Meeting of the American Association of Physics of Food Service Society, 2003)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200" kern="0" dirty="0">
                <a:solidFill>
                  <a:prstClr val="white">
                    <a:lumMod val="75000"/>
                  </a:prstClr>
                </a:solidFill>
                <a:latin typeface="Gill Sans MT"/>
              </a:rPr>
              <a:t>My bologna has a second name, it’s MAYER (Section Meeting </a:t>
            </a:r>
            <a:r>
              <a:rPr lang="en-US" sz="1200" kern="0" dirty="0">
                <a:solidFill>
                  <a:prstClr val="white">
                    <a:lumMod val="85000"/>
                  </a:prstClr>
                </a:solidFill>
                <a:latin typeface="Gill Sans MT"/>
              </a:rPr>
              <a:t>of the Society for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3810000"/>
            <a:ext cx="3314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Gill Sans MT"/>
              </a:rPr>
              <a:t>Is this a good fit?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5029200" y="4267200"/>
            <a:ext cx="3657600" cy="990600"/>
          </a:xfrm>
          <a:prstGeom prst="wedgeRectCallout">
            <a:avLst>
              <a:gd name="adj1" fmla="val -72813"/>
              <a:gd name="adj2" fmla="val -59850"/>
            </a:avLst>
          </a:prstGeom>
          <a:solidFill>
            <a:sysClr val="window" lastClr="FFFFFF"/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"/>
              </a:rPr>
              <a:t>Jane designed and built the entire electronic data acquisition system for her experiment.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4343400" y="2209800"/>
            <a:ext cx="3810000" cy="990600"/>
          </a:xfrm>
          <a:prstGeom prst="wedgeRectCallout">
            <a:avLst>
              <a:gd name="adj1" fmla="val -51457"/>
              <a:gd name="adj2" fmla="val 80956"/>
            </a:avLst>
          </a:prstGeom>
          <a:solidFill>
            <a:sysClr val="window" lastClr="FFFFFF"/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"/>
              </a:rPr>
              <a:t>She also wrote a data analysis program that is an essential piece of software in her group to this day.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2971800" y="609600"/>
            <a:ext cx="4114800" cy="1143000"/>
          </a:xfrm>
          <a:prstGeom prst="wedgeRectCallout">
            <a:avLst>
              <a:gd name="adj1" fmla="val -69351"/>
              <a:gd name="adj2" fmla="val 144254"/>
            </a:avLst>
          </a:prstGeom>
          <a:solidFill>
            <a:sysClr val="window" lastClr="FFFFFF"/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"/>
              </a:rPr>
              <a:t>Not to mention developing and leading a highly successful outreach program to local high schools, in her spare time.</a:t>
            </a:r>
          </a:p>
        </p:txBody>
      </p:sp>
    </p:spTree>
    <p:extLst>
      <p:ext uri="{BB962C8B-B14F-4D97-AF65-F5344CB8AC3E}">
        <p14:creationId xmlns:p14="http://schemas.microsoft.com/office/powerpoint/2010/main" val="393316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Rot="1" noChangeArrowheads="1"/>
          </p:cNvSpPr>
          <p:nvPr/>
        </p:nvSpPr>
        <p:spPr>
          <a:xfrm>
            <a:off x="1066800" y="152400"/>
            <a:ext cx="5181600" cy="1066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800" dirty="0">
                <a:solidFill>
                  <a:srgbClr val="FEB80A">
                    <a:lumMod val="75000"/>
                  </a:srgbClr>
                </a:solidFill>
                <a:latin typeface="Gill Sans MT"/>
              </a:rPr>
              <a:t>Let’s Try That Again…with a Skills Based Resume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152400"/>
            <a:ext cx="5486400" cy="6324600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prstClr val="black"/>
                </a:solidFill>
                <a:latin typeface="Gill Sans MT"/>
              </a:rPr>
              <a:t>Jane Q. Public</a:t>
            </a:r>
          </a:p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Gill Sans MT"/>
              </a:rPr>
              <a:t>1234 Maple Lane</a:t>
            </a:r>
          </a:p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  <a:latin typeface="Gill Sans MT"/>
              </a:rPr>
              <a:t>Anywhere, OH 99934</a:t>
            </a: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Gill Sans MT"/>
            </a:endParaRPr>
          </a:p>
          <a:p>
            <a:pPr>
              <a:defRPr/>
            </a:pPr>
            <a:r>
              <a:rPr lang="en-US" kern="0" dirty="0">
                <a:solidFill>
                  <a:prstClr val="black"/>
                </a:solidFill>
                <a:latin typeface="Gill Sans MT"/>
              </a:rPr>
              <a:t>Data Acquisition Experience</a:t>
            </a:r>
          </a:p>
          <a:p>
            <a:pPr marL="225425" indent="-225425">
              <a:buFont typeface="Wingdings" pitchFamily="2" charset="2"/>
              <a:buChar char="§"/>
              <a:defRPr/>
            </a:pPr>
            <a:r>
              <a:rPr lang="en-US" sz="1400" kern="0" dirty="0">
                <a:solidFill>
                  <a:prstClr val="black"/>
                </a:solidFill>
                <a:latin typeface="Gill Sans MT"/>
              </a:rPr>
              <a:t>Designed and built sensors and electronic data acquisition system for light level measurement (Research Assistant, University of S. Whales, 1998-2001).</a:t>
            </a:r>
          </a:p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400" kern="0" dirty="0">
                <a:solidFill>
                  <a:prstClr val="black"/>
                </a:solidFill>
                <a:latin typeface="Gill Sans MT"/>
              </a:rPr>
              <a:t>Devised novel noise-reduction techniques to isolate and remove background (Research Assistant, University of S. Whales, 1998-2001).</a:t>
            </a:r>
          </a:p>
          <a:p>
            <a:pPr marL="225425" indent="-225425">
              <a:defRPr/>
            </a:pPr>
            <a:r>
              <a:rPr lang="en-US" kern="0" dirty="0">
                <a:solidFill>
                  <a:prstClr val="black"/>
                </a:solidFill>
                <a:latin typeface="Gill Sans MT"/>
              </a:rPr>
              <a:t>Software Design Experience</a:t>
            </a:r>
          </a:p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400" kern="0" dirty="0">
                <a:solidFill>
                  <a:prstClr val="black"/>
                </a:solidFill>
                <a:latin typeface="Gill Sans MT"/>
              </a:rPr>
              <a:t>Wrote analysis software using C++ and IDL, still in use by the research group (Postdoctoral Fellow, University of S. Whales,  2004-2006).</a:t>
            </a:r>
            <a:endParaRPr lang="en-US" kern="0" dirty="0">
              <a:solidFill>
                <a:prstClr val="black"/>
              </a:solidFill>
              <a:latin typeface="Gill Sans MT"/>
            </a:endParaRPr>
          </a:p>
          <a:p>
            <a:pPr>
              <a:defRPr/>
            </a:pPr>
            <a:r>
              <a:rPr lang="en-US" kern="0" dirty="0">
                <a:solidFill>
                  <a:prstClr val="black"/>
                </a:solidFill>
                <a:latin typeface="Gill Sans MT"/>
              </a:rPr>
              <a:t>Leadership Experience</a:t>
            </a:r>
          </a:p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400" kern="0" dirty="0">
                <a:solidFill>
                  <a:prstClr val="black"/>
                </a:solidFill>
                <a:latin typeface="Gill Sans MT"/>
              </a:rPr>
              <a:t>Developed and led a science outreach effort to local high schools. (Postdoctoral Fellow, University of S. Whales, 2006-present).</a:t>
            </a:r>
          </a:p>
          <a:p>
            <a:pPr>
              <a:defRPr/>
            </a:pPr>
            <a:r>
              <a:rPr lang="en-US" kern="0" dirty="0">
                <a:solidFill>
                  <a:prstClr val="black"/>
                </a:solidFill>
                <a:latin typeface="Gill Sans MT"/>
              </a:rPr>
              <a:t>Education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latin typeface="Gill Sans MT"/>
              </a:rPr>
              <a:t>BS, Physics, Greenleaf University, 1995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latin typeface="Gill Sans MT"/>
              </a:rPr>
              <a:t>MS, Physics,  University of South Whales, 1997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1400" kern="0" dirty="0">
                <a:solidFill>
                  <a:prstClr val="black"/>
                </a:solidFill>
                <a:latin typeface="Gill Sans MT"/>
              </a:rPr>
              <a:t>PhD, Physics,  University of South Whales, 2001</a:t>
            </a:r>
          </a:p>
          <a:p>
            <a:pPr marL="225425" indent="-225425">
              <a:defRPr/>
            </a:pPr>
            <a:endParaRPr lang="en-US" sz="1400" kern="0" dirty="0">
              <a:solidFill>
                <a:prstClr val="black"/>
              </a:solidFill>
              <a:latin typeface="Gill Sans MT"/>
            </a:endParaRPr>
          </a:p>
          <a:p>
            <a:pPr marL="225425" indent="-225425">
              <a:defRPr/>
            </a:pPr>
            <a:r>
              <a:rPr lang="en-US" kern="0" dirty="0">
                <a:solidFill>
                  <a:prstClr val="black"/>
                </a:solidFill>
                <a:latin typeface="Gill Sans MT"/>
              </a:rPr>
              <a:t>Leadership/Service</a:t>
            </a:r>
            <a:endParaRPr lang="en-US" sz="1400" kern="0" dirty="0">
              <a:solidFill>
                <a:prstClr val="black"/>
              </a:solidFill>
              <a:latin typeface="Gill Sans MT"/>
            </a:endParaRPr>
          </a:p>
          <a:p>
            <a:pPr marL="225425" indent="-225425">
              <a:defRPr/>
            </a:pPr>
            <a:r>
              <a:rPr lang="en-US" kern="0" dirty="0">
                <a:solidFill>
                  <a:prstClr val="black"/>
                </a:solidFill>
                <a:latin typeface="Gill Sans MT"/>
              </a:rPr>
              <a:t>Teaching Experience</a:t>
            </a:r>
          </a:p>
          <a:p>
            <a:pPr marL="225425" indent="-225425">
              <a:defRPr/>
            </a:pPr>
            <a:r>
              <a:rPr lang="en-US" kern="0" dirty="0">
                <a:solidFill>
                  <a:prstClr val="black"/>
                </a:solidFill>
                <a:latin typeface="Gill Sans MT"/>
              </a:rPr>
              <a:t>Etc.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152400"/>
            <a:ext cx="3200400" cy="387798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prstClr val="black"/>
                </a:solidFill>
                <a:latin typeface="Gill Sans MT"/>
              </a:rPr>
              <a:t>Instrument Design Engineer/Scientist</a:t>
            </a:r>
          </a:p>
          <a:p>
            <a:pPr algn="ctr">
              <a:defRPr/>
            </a:pPr>
            <a:endParaRPr lang="en-US" kern="0" dirty="0">
              <a:solidFill>
                <a:prstClr val="black"/>
              </a:solidFill>
              <a:latin typeface="Gill Sans MT"/>
            </a:endParaRPr>
          </a:p>
          <a:p>
            <a:pPr>
              <a:defRPr/>
            </a:pPr>
            <a:r>
              <a:rPr lang="en-US" kern="0" dirty="0">
                <a:solidFill>
                  <a:prstClr val="black"/>
                </a:solidFill>
                <a:latin typeface="Gill Sans MT"/>
              </a:rPr>
              <a:t>Location: California</a:t>
            </a:r>
          </a:p>
          <a:p>
            <a:pPr>
              <a:defRPr/>
            </a:pPr>
            <a:r>
              <a:rPr lang="en-US" kern="0" dirty="0">
                <a:solidFill>
                  <a:prstClr val="black"/>
                </a:solidFill>
                <a:latin typeface="Gill Sans MT"/>
              </a:rPr>
              <a:t>Salary: 60K – 120K</a:t>
            </a:r>
          </a:p>
          <a:p>
            <a:pPr>
              <a:defRPr/>
            </a:pPr>
            <a:endParaRPr lang="en-US" kern="0" dirty="0">
              <a:solidFill>
                <a:prstClr val="black"/>
              </a:solidFill>
              <a:latin typeface="Gill Sans MT"/>
            </a:endParaRPr>
          </a:p>
          <a:p>
            <a:pPr>
              <a:defRPr/>
            </a:pPr>
            <a:r>
              <a:rPr lang="en-US" kern="0" dirty="0">
                <a:solidFill>
                  <a:prstClr val="black"/>
                </a:solidFill>
                <a:latin typeface="Gill Sans MT"/>
              </a:rPr>
              <a:t>Job Description:</a:t>
            </a:r>
          </a:p>
          <a:p>
            <a:pPr>
              <a:defRPr/>
            </a:pPr>
            <a:r>
              <a:rPr lang="en-US" sz="1200" kern="0" dirty="0">
                <a:solidFill>
                  <a:prstClr val="black"/>
                </a:solidFill>
                <a:latin typeface="Gill Sans MT"/>
              </a:rPr>
              <a:t>The successful applicant will lead a new instrument team, and will have experience in microcontrollers, data acquisition, analog and digital signal processing, and algorithm design.</a:t>
            </a:r>
          </a:p>
          <a:p>
            <a:pPr>
              <a:defRPr/>
            </a:pPr>
            <a:endParaRPr lang="en-US" sz="1200" kern="0" dirty="0">
              <a:solidFill>
                <a:prstClr val="black"/>
              </a:solidFill>
              <a:latin typeface="Gill Sans MT"/>
            </a:endParaRPr>
          </a:p>
          <a:p>
            <a:pPr>
              <a:defRPr/>
            </a:pPr>
            <a:r>
              <a:rPr lang="en-US" sz="1200" kern="0" dirty="0">
                <a:solidFill>
                  <a:prstClr val="black"/>
                </a:solidFill>
                <a:latin typeface="Gill Sans MT"/>
              </a:rPr>
              <a:t>Ability to read schematics is also a plus.  Candidates should also have strong written and oral communication skills, and should be comfortable in a leadership position and working with a team.</a:t>
            </a:r>
            <a:endParaRPr lang="en-US" kern="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495800" y="4572000"/>
            <a:ext cx="3810000" cy="1524000"/>
          </a:xfrm>
          <a:prstGeom prst="wedgeRoundRectCallout">
            <a:avLst>
              <a:gd name="adj1" fmla="val 64143"/>
              <a:gd name="adj2" fmla="val -45674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FF0000"/>
                </a:solidFill>
                <a:latin typeface="Gill Sans MT"/>
              </a:rPr>
              <a:t>Sounds like a great fit!  Let’s get her in for an interview.</a:t>
            </a:r>
          </a:p>
        </p:txBody>
      </p:sp>
    </p:spTree>
    <p:extLst>
      <p:ext uri="{BB962C8B-B14F-4D97-AF65-F5344CB8AC3E}">
        <p14:creationId xmlns:p14="http://schemas.microsoft.com/office/powerpoint/2010/main" val="19042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359" y="325120"/>
            <a:ext cx="795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BC70EE">
                    <a:lumMod val="50000"/>
                  </a:srgbClr>
                </a:solidFill>
              </a:rPr>
              <a:t>Activity: Assessing Transferrable Skills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359" y="1077184"/>
            <a:ext cx="7802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6476F">
                    <a:lumMod val="60000"/>
                    <a:lumOff val="40000"/>
                  </a:srgbClr>
                </a:solidFill>
              </a:rPr>
              <a:t>5 minutes- Identify Transferrable Skills (not just technical skills!!)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160" y="2088458"/>
            <a:ext cx="887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Created device controller using </a:t>
            </a:r>
            <a:r>
              <a:rPr lang="en-US" sz="2400" dirty="0" err="1">
                <a:solidFill>
                  <a:srgbClr val="91BF77">
                    <a:lumMod val="75000"/>
                  </a:srgbClr>
                </a:solidFill>
              </a:rPr>
              <a:t>LabView</a:t>
            </a:r>
            <a:endParaRPr lang="en-US" sz="2400" dirty="0">
              <a:solidFill>
                <a:srgbClr val="91BF77">
                  <a:lumMod val="75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Designed, built and tested new electrical component for experiment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Used oscilloscope to isolate and minimize RF noise in circuits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Built components using a drill press, lathe, band saw,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Worked with course leader to develop new intro physics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Volunteered to do outreach in your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Speaks three languages fluently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91BF7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673" y="1915886"/>
            <a:ext cx="7489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91BF77">
                    <a:lumMod val="75000"/>
                  </a:srgbClr>
                </a:solidFill>
              </a:rPr>
              <a:t>Diagnostic Physicist/Specialist</a:t>
            </a:r>
            <a:endParaRPr lang="en-US" sz="2400" dirty="0">
              <a:solidFill>
                <a:srgbClr val="91BF77">
                  <a:lumMod val="75000"/>
                </a:srgb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91BF77">
                    <a:lumMod val="75000"/>
                  </a:srgbClr>
                </a:solidFill>
              </a:rPr>
              <a:t>Physics Assistant</a:t>
            </a:r>
            <a:endParaRPr lang="en-US" sz="2400" dirty="0">
              <a:solidFill>
                <a:srgbClr val="91BF77">
                  <a:lumMod val="75000"/>
                </a:srgb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91BF77">
                    <a:lumMod val="75000"/>
                  </a:srgbClr>
                </a:solidFill>
              </a:rPr>
              <a:t>Sr. Cryogenic Laboratory Technician</a:t>
            </a:r>
            <a:endParaRPr lang="en-US" sz="2400" dirty="0">
              <a:solidFill>
                <a:srgbClr val="91BF77">
                  <a:lumMod val="75000"/>
                </a:srgb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91BF77">
                    <a:lumMod val="75000"/>
                  </a:srgbClr>
                </a:solidFill>
              </a:rPr>
              <a:t>Satellite Laser Ranging Research Geophysicist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91BF77">
                    <a:lumMod val="75000"/>
                  </a:srgbClr>
                </a:solidFill>
              </a:rPr>
              <a:t>Registration Manager</a:t>
            </a:r>
            <a:endParaRPr lang="en-US" sz="2400" dirty="0">
              <a:solidFill>
                <a:srgbClr val="91BF77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673" y="282527"/>
            <a:ext cx="7802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6476F">
                    <a:lumMod val="60000"/>
                    <a:lumOff val="40000"/>
                  </a:srgbClr>
                </a:solidFill>
              </a:rPr>
              <a:t>Based on your list, select one of the following job descriptions, downloaded from the APS Job Board</a:t>
            </a:r>
            <a:br>
              <a:rPr lang="en-US" sz="2800" dirty="0">
                <a:solidFill>
                  <a:srgbClr val="16476F">
                    <a:lumMod val="60000"/>
                    <a:lumOff val="40000"/>
                  </a:srgbClr>
                </a:solidFill>
              </a:rPr>
            </a:br>
            <a:r>
              <a:rPr lang="en-US" sz="2800" dirty="0">
                <a:solidFill>
                  <a:srgbClr val="16476F">
                    <a:lumMod val="60000"/>
                    <a:lumOff val="40000"/>
                  </a:srgbClr>
                </a:solidFill>
              </a:rPr>
              <a:t>(careers.aps.org)</a:t>
            </a:r>
          </a:p>
        </p:txBody>
      </p:sp>
    </p:spTree>
    <p:extLst>
      <p:ext uri="{BB962C8B-B14F-4D97-AF65-F5344CB8AC3E}">
        <p14:creationId xmlns:p14="http://schemas.microsoft.com/office/powerpoint/2010/main" val="410619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318" y="269109"/>
            <a:ext cx="8389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6476F">
                    <a:lumMod val="60000"/>
                    <a:lumOff val="40000"/>
                  </a:srgbClr>
                </a:solidFill>
              </a:rPr>
              <a:t>Now use your listing to create a “group resume” for your job description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319" y="1349289"/>
            <a:ext cx="797756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Word bullet points in the active voice, e.g. “Designed,” “Developed,” “Manufactured.”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Avoid repeating verbs—mix it up.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Group bulleted skills under common categories, e.g. “Analytical Skills”, “Leadership Skills,” etc.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Follow each bulleted item with (your title, the institution, and the relevant dates)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317" y="4707876"/>
            <a:ext cx="8389563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6476F">
                    <a:lumMod val="60000"/>
                    <a:lumOff val="40000"/>
                  </a:srgbClr>
                </a:solidFill>
              </a:rPr>
              <a:t>Continue to add to your stash of resume “building </a:t>
            </a:r>
            <a:r>
              <a:rPr lang="en-US" sz="2800" b="1" dirty="0" smtClean="0">
                <a:solidFill>
                  <a:srgbClr val="16476F">
                    <a:lumMod val="60000"/>
                    <a:lumOff val="40000"/>
                  </a:srgbClr>
                </a:solidFill>
              </a:rPr>
              <a:t>blocks!” </a:t>
            </a:r>
            <a:r>
              <a:rPr lang="en-US" sz="2800" b="1" dirty="0">
                <a:solidFill>
                  <a:srgbClr val="16476F">
                    <a:lumMod val="60000"/>
                    <a:lumOff val="40000"/>
                  </a:srgbClr>
                </a:solidFill>
              </a:rPr>
              <a:t>Keep a </a:t>
            </a:r>
            <a:r>
              <a:rPr lang="en-US" sz="2800" b="1" dirty="0">
                <a:solidFill>
                  <a:srgbClr val="7030A0"/>
                </a:solidFill>
              </a:rPr>
              <a:t>Careers Journal </a:t>
            </a:r>
            <a:r>
              <a:rPr lang="en-US" sz="2800" b="1" dirty="0">
                <a:solidFill>
                  <a:srgbClr val="16476F">
                    <a:lumMod val="60000"/>
                    <a:lumOff val="40000"/>
                  </a:srgbClr>
                </a:solidFill>
              </a:rPr>
              <a:t>and </a:t>
            </a:r>
            <a:r>
              <a:rPr lang="en-US" sz="2800" b="1" dirty="0">
                <a:solidFill>
                  <a:srgbClr val="7030A0"/>
                </a:solidFill>
              </a:rPr>
              <a:t>Write Regularly!</a:t>
            </a:r>
          </a:p>
        </p:txBody>
      </p:sp>
    </p:spTree>
    <p:extLst>
      <p:ext uri="{BB962C8B-B14F-4D97-AF65-F5344CB8AC3E}">
        <p14:creationId xmlns:p14="http://schemas.microsoft.com/office/powerpoint/2010/main" val="33092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358" y="168422"/>
            <a:ext cx="2965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BC70EE">
                    <a:lumMod val="50000"/>
                  </a:srgbClr>
                </a:solidFill>
              </a:rPr>
              <a:t>What’s Next?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358" y="793442"/>
            <a:ext cx="8502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6476F">
                    <a:lumMod val="60000"/>
                    <a:lumOff val="40000"/>
                  </a:srgbClr>
                </a:solidFill>
              </a:rPr>
              <a:t>If your resume does </a:t>
            </a:r>
            <a:r>
              <a:rPr lang="en-US" sz="2000" i="1" dirty="0">
                <a:solidFill>
                  <a:srgbClr val="16476F">
                    <a:lumMod val="60000"/>
                    <a:lumOff val="40000"/>
                  </a:srgbClr>
                </a:solidFill>
              </a:rPr>
              <a:t>its</a:t>
            </a:r>
            <a:r>
              <a:rPr lang="en-US" sz="2000" dirty="0">
                <a:solidFill>
                  <a:srgbClr val="16476F">
                    <a:lumMod val="60000"/>
                    <a:lumOff val="40000"/>
                  </a:srgbClr>
                </a:solidFill>
              </a:rPr>
              <a:t> job, you’ll soon be faced with other questions like: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358" y="1223654"/>
            <a:ext cx="7871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1BF77">
                    <a:lumMod val="75000"/>
                  </a:srgbClr>
                </a:solidFill>
              </a:rPr>
              <a:t>Interviewing</a:t>
            </a:r>
          </a:p>
          <a:p>
            <a:pPr marL="742950" lvl="1" indent="-285750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91BF77">
                    <a:lumMod val="75000"/>
                  </a:srgbClr>
                </a:solidFill>
              </a:rPr>
              <a:t>How do I prepare myself?  What can I expect?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1BF77">
                    <a:lumMod val="75000"/>
                  </a:srgbClr>
                </a:solidFill>
              </a:rPr>
              <a:t>Negotiation</a:t>
            </a:r>
          </a:p>
          <a:p>
            <a:pPr marL="742950" lvl="1" indent="-285750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91BF77">
                    <a:lumMod val="75000"/>
                  </a:srgbClr>
                </a:solidFill>
              </a:rPr>
              <a:t>Should I negotiate my offer?  What strategies can I 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1BF77">
                    <a:lumMod val="75000"/>
                  </a:srgbClr>
                </a:solidFill>
              </a:rPr>
              <a:t>Following Up</a:t>
            </a:r>
          </a:p>
          <a:p>
            <a:pPr marL="742950" lvl="1" indent="-285750"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91BF77">
                    <a:lumMod val="75000"/>
                  </a:srgbClr>
                </a:solidFill>
              </a:rPr>
              <a:t>What are the standard practices? What if I don’t receive an offer? </a:t>
            </a:r>
          </a:p>
        </p:txBody>
      </p:sp>
      <p:pic>
        <p:nvPicPr>
          <p:cNvPr id="9" name="Picture 8" descr="Fiske Poland 500 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8946" y="3490722"/>
            <a:ext cx="1231507" cy="14390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67358" y="3684042"/>
            <a:ext cx="5840674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Features 5-minute “</a:t>
            </a:r>
            <a:r>
              <a:rPr lang="en-US" dirty="0" err="1">
                <a:solidFill>
                  <a:srgbClr val="91BF77">
                    <a:lumMod val="75000"/>
                  </a:srgbClr>
                </a:solidFill>
                <a:latin typeface="Gill Sans MT"/>
              </a:rPr>
              <a:t>webinette</a:t>
            </a:r>
            <a:r>
              <a:rPr lang="en-US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” clips from the top APS careers webinars</a:t>
            </a:r>
          </a:p>
          <a:p>
            <a:pPr marL="742950" lvl="1" indent="-285750">
              <a:buFont typeface="Gill Sans MT" panose="020B0502020104020203" pitchFamily="34" charset="0"/>
              <a:buChar char="–"/>
            </a:pPr>
            <a:r>
              <a:rPr lang="en-US" sz="1600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APS webinar </a:t>
            </a:r>
            <a:r>
              <a:rPr lang="en-US" sz="1600" i="1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“Putting Your Science to Work,” </a:t>
            </a:r>
            <a:r>
              <a:rPr lang="en-US" sz="1600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with Peter Fiske</a:t>
            </a:r>
            <a:endParaRPr lang="en-US" sz="1600" i="1" dirty="0">
              <a:solidFill>
                <a:srgbClr val="91BF77">
                  <a:lumMod val="75000"/>
                </a:srgbClr>
              </a:solidFill>
              <a:latin typeface="Gill Sans MT"/>
            </a:endParaRPr>
          </a:p>
          <a:p>
            <a:pPr marL="742950" lvl="1" indent="-285750">
              <a:buFont typeface="Gill Sans MT" panose="020B0502020104020203" pitchFamily="34" charset="0"/>
              <a:buChar char="–"/>
            </a:pPr>
            <a:r>
              <a:rPr lang="en-US" sz="1600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APS webinar </a:t>
            </a:r>
            <a:r>
              <a:rPr lang="en-US" sz="1600" i="1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“Career Self-Advocacy: How I Got A Six Figure Job in the Private Sector,” </a:t>
            </a:r>
            <a:r>
              <a:rPr lang="en-US" sz="1600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with Meghan </a:t>
            </a:r>
            <a:r>
              <a:rPr lang="en-US" sz="1600" dirty="0" err="1">
                <a:solidFill>
                  <a:srgbClr val="91BF77">
                    <a:lumMod val="75000"/>
                  </a:srgbClr>
                </a:solidFill>
                <a:latin typeface="Gill Sans MT"/>
              </a:rPr>
              <a:t>Anzelc</a:t>
            </a:r>
            <a:endParaRPr lang="en-US" sz="1600" i="1" dirty="0">
              <a:solidFill>
                <a:srgbClr val="91BF77">
                  <a:lumMod val="75000"/>
                </a:srgbClr>
              </a:solidFill>
              <a:latin typeface="Gill Sans MT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Topics include self-assessment, networking, interviewing and negotiation strategies, and more.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25" y="4754077"/>
            <a:ext cx="1137792" cy="1597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95500" y="5959478"/>
            <a:ext cx="5029200" cy="47705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7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kern="0" dirty="0">
                <a:solidFill>
                  <a:srgbClr val="FF0000"/>
                </a:solidFill>
                <a:latin typeface="Gill Sans MT"/>
              </a:rPr>
              <a:t>http://go.aps.org/physicspdguide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331" y="3124593"/>
            <a:ext cx="530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BC70EE">
                    <a:lumMod val="50000"/>
                  </a:srgbClr>
                </a:solidFill>
              </a:rPr>
              <a:t>APS Online Professional Guidebook</a:t>
            </a:r>
          </a:p>
        </p:txBody>
      </p:sp>
    </p:spTree>
    <p:extLst>
      <p:ext uri="{BB962C8B-B14F-4D97-AF65-F5344CB8AC3E}">
        <p14:creationId xmlns:p14="http://schemas.microsoft.com/office/powerpoint/2010/main" val="2389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r="68947"/>
          <a:stretch/>
        </p:blipFill>
        <p:spPr>
          <a:xfrm>
            <a:off x="6468294" y="281424"/>
            <a:ext cx="2358116" cy="341632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381000" y="804643"/>
            <a:ext cx="5943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Library of Physicist Profiles</a:t>
            </a:r>
          </a:p>
          <a:p>
            <a:pPr marL="800100" lvl="1" indent="-342900">
              <a:spcAft>
                <a:spcPts val="600"/>
              </a:spcAft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Advice from physicists representing a diversity of degree paths and careers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Job Prospects Pages</a:t>
            </a:r>
          </a:p>
          <a:p>
            <a:pPr marL="800100" lvl="1" indent="-342900">
              <a:spcAft>
                <a:spcPts val="600"/>
              </a:spcAft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Profiles feature the most common career paths for physicists</a:t>
            </a:r>
          </a:p>
          <a:p>
            <a:pPr marL="800100" lvl="1" indent="-342900">
              <a:spcAft>
                <a:spcPts val="600"/>
              </a:spcAft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Includes day to day activities, additional skills and training needed, salary information, job outlooks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53694" y="3740675"/>
            <a:ext cx="50291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Physics Employment and Salary Information</a:t>
            </a:r>
          </a:p>
          <a:p>
            <a:pPr marL="800100" lvl="1" indent="-342900">
              <a:spcAft>
                <a:spcPts val="600"/>
              </a:spcAft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Clearing house for most recent physics employment data from AIP SRC</a:t>
            </a:r>
          </a:p>
          <a:p>
            <a:pPr marL="800100" lvl="1" indent="-342900">
              <a:spcAft>
                <a:spcPts val="600"/>
              </a:spcAft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Thumbnails and links to full reports for more information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APS Webinars Archive</a:t>
            </a:r>
          </a:p>
          <a:p>
            <a:pPr marL="800100" lvl="1" indent="-342900">
              <a:spcAft>
                <a:spcPts val="600"/>
              </a:spcAft>
              <a:buFont typeface="Gill Sans MT" panose="020B0502020104020203" pitchFamily="34" charset="0"/>
              <a:buChar char="–"/>
            </a:pPr>
            <a:r>
              <a:rPr lang="en-US" dirty="0">
                <a:solidFill>
                  <a:srgbClr val="91BF77">
                    <a:lumMod val="75000"/>
                  </a:srgbClr>
                </a:solidFill>
                <a:latin typeface="Gill Sans MT"/>
              </a:rPr>
              <a:t>On-demand viewing for all webinar presentations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052"/>
          <a:stretch/>
        </p:blipFill>
        <p:spPr>
          <a:xfrm>
            <a:off x="381000" y="3740675"/>
            <a:ext cx="3505200" cy="2557484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381000" y="281423"/>
            <a:ext cx="3194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BC70EE">
                    <a:lumMod val="50000"/>
                  </a:srgbClr>
                </a:solidFill>
              </a:rPr>
              <a:t>APS Careers Website</a:t>
            </a:r>
          </a:p>
        </p:txBody>
      </p:sp>
    </p:spTree>
    <p:extLst>
      <p:ext uri="{BB962C8B-B14F-4D97-AF65-F5344CB8AC3E}">
        <p14:creationId xmlns:p14="http://schemas.microsoft.com/office/powerpoint/2010/main" val="133213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85" y="4882993"/>
            <a:ext cx="7772400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+mn-lt"/>
              </a:rPr>
              <a:t>Thank you!</a:t>
            </a:r>
            <a:br>
              <a:rPr lang="en-US" sz="6000" dirty="0" smtClean="0">
                <a:latin typeface="+mn-lt"/>
              </a:rPr>
            </a:br>
            <a:r>
              <a:rPr lang="en-US" sz="2200" dirty="0">
                <a:latin typeface="+mn-lt"/>
              </a:rPr>
              <a:t>bailey@aps.org</a:t>
            </a: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106" y="1089196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Plan Effectively by Broadening Your Focus</a:t>
            </a:r>
          </a:p>
          <a:p>
            <a:pPr marL="682625" lvl="1" indent="-225425">
              <a:buFont typeface="Gill Sans MT" pitchFamily="34" charset="0"/>
              <a:buChar char="–"/>
            </a:pPr>
            <a:r>
              <a:rPr lang="en-US" sz="2400" i="1" dirty="0">
                <a:solidFill>
                  <a:prstClr val="white"/>
                </a:solidFill>
              </a:rPr>
              <a:t>Use your resources to explore your career values and learn about career paths outside of academic physics.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Focus on Skills, Not on Labels</a:t>
            </a:r>
          </a:p>
          <a:p>
            <a:pPr marL="682625" lvl="1" indent="-225425">
              <a:buFont typeface="Gill Sans MT" pitchFamily="34" charset="0"/>
              <a:buChar char="–"/>
            </a:pPr>
            <a:r>
              <a:rPr lang="en-US" sz="2400" i="1" dirty="0">
                <a:solidFill>
                  <a:prstClr val="white"/>
                </a:solidFill>
              </a:rPr>
              <a:t>Use skills-based resumes and cover letters to connect the dots between the job description and your skill set.</a:t>
            </a: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544284" y="326573"/>
            <a:ext cx="4776739" cy="6096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dirty="0">
                <a:solidFill>
                  <a:prstClr val="white"/>
                </a:solidFill>
              </a:rPr>
              <a:t>Remember: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606" y="3846425"/>
            <a:ext cx="8235758" cy="86177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7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kern="0" dirty="0">
                <a:solidFill>
                  <a:srgbClr val="7030A0"/>
                </a:solidFill>
                <a:latin typeface="Gill Sans MT"/>
              </a:rPr>
              <a:t>Visit the APS Online Professional Development Guide and the Careers Website</a:t>
            </a:r>
          </a:p>
        </p:txBody>
      </p:sp>
    </p:spTree>
    <p:extLst>
      <p:ext uri="{BB962C8B-B14F-4D97-AF65-F5344CB8AC3E}">
        <p14:creationId xmlns:p14="http://schemas.microsoft.com/office/powerpoint/2010/main" val="5339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95" y="140928"/>
            <a:ext cx="8282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Some Statistics: Where Physicists Work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595" y="4892664"/>
            <a:ext cx="71371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National Lab/Government</a:t>
            </a:r>
          </a:p>
          <a:p>
            <a:pPr lvl="1" indent="-342900">
              <a:buFont typeface="Calibri" panose="020F0502020204030204" pitchFamily="34" charset="0"/>
              <a:buChar char="–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BS: technician, assisting users</a:t>
            </a:r>
          </a:p>
          <a:p>
            <a:pPr lvl="1" indent="-342900">
              <a:buFont typeface="Calibri" panose="020F0502020204030204" pitchFamily="34" charset="0"/>
              <a:buChar char="–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MS: management of instrument teams, patent work, engineering</a:t>
            </a:r>
          </a:p>
          <a:p>
            <a:pPr lvl="1" indent="-342900">
              <a:buFont typeface="Calibri" panose="020F0502020204030204" pitchFamily="34" charset="0"/>
              <a:buChar char="–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PhDs:  senior research staff, oversee large operations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88" y="1022090"/>
            <a:ext cx="5080313" cy="35406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5595" y="862845"/>
            <a:ext cx="32882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Private Sector </a:t>
            </a:r>
          </a:p>
          <a:p>
            <a:pPr lvl="1" indent="-342900">
              <a:buFont typeface="Calibri" panose="020F0502020204030204" pitchFamily="34" charset="0"/>
              <a:buChar char="–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BS: comp. science and engineering, teamwork</a:t>
            </a:r>
          </a:p>
          <a:p>
            <a:pPr lvl="1" indent="-342900">
              <a:buFont typeface="Calibri" panose="020F0502020204030204" pitchFamily="34" charset="0"/>
              <a:buChar char="–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MS: management, some research</a:t>
            </a:r>
          </a:p>
          <a:p>
            <a:pPr lvl="1" indent="-342900">
              <a:buFont typeface="Calibri" panose="020F0502020204030204" pitchFamily="34" charset="0"/>
              <a:buChar char="–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PhDs: scientific research, product development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5595" y="3000534"/>
            <a:ext cx="35114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Academic Sector</a:t>
            </a:r>
          </a:p>
          <a:p>
            <a:pPr lvl="1" indent="-342900">
              <a:buFont typeface="Calibri" panose="020F0502020204030204" pitchFamily="34" charset="0"/>
              <a:buChar char="–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BS: primarily high school teaching </a:t>
            </a:r>
          </a:p>
          <a:p>
            <a:pPr lvl="1" indent="-342900">
              <a:buFont typeface="Calibri" panose="020F0502020204030204" pitchFamily="34" charset="0"/>
              <a:buChar char="–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MS: lab coordinators, HS and college teaching</a:t>
            </a:r>
          </a:p>
          <a:p>
            <a:pPr lvl="1" indent="-342900">
              <a:buFont typeface="Calibri" panose="020F0502020204030204" pitchFamily="34" charset="0"/>
              <a:buChar char="–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PhDs: permanent professors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5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95" y="907035"/>
            <a:ext cx="8663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itchFamily="34" charset="0"/>
              <a:buChar char="•"/>
              <a:tabLst>
                <a:tab pos="463550" algn="l"/>
              </a:tabLst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Faculty positions are NOT the most common career path for physicists!</a:t>
            </a:r>
          </a:p>
          <a:p>
            <a:pPr marL="463550" indent="-463550">
              <a:buFont typeface="Arial" pitchFamily="34" charset="0"/>
              <a:buChar char="•"/>
              <a:tabLst>
                <a:tab pos="463550" algn="l"/>
              </a:tabLst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Industry is the largest employment base for Physics PhDs…</a:t>
            </a:r>
          </a:p>
          <a:p>
            <a:pPr marL="463550" indent="-463550">
              <a:tabLst>
                <a:tab pos="463550" algn="l"/>
              </a:tabLst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	…and for Physics Masters</a:t>
            </a:r>
          </a:p>
          <a:p>
            <a:pPr marL="463550" indent="-463550">
              <a:tabLst>
                <a:tab pos="463550" algn="l"/>
              </a:tabLst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	….and Physics Bachelors.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4142" y="4359532"/>
            <a:ext cx="6066759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6476F">
                    <a:lumMod val="60000"/>
                    <a:lumOff val="40000"/>
                  </a:srgbClr>
                </a:solidFill>
              </a:rPr>
              <a:t>There is a lot of great science to be done and opportunity to be found— in a lot of different places!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173" y="3198167"/>
            <a:ext cx="866385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You can find a career which aligns not only with your interests, but also your values, by keeping your mind and eyes open!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595" y="140928"/>
            <a:ext cx="6065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BC70EE">
                    <a:lumMod val="50000"/>
                  </a:srgbClr>
                </a:solidFill>
              </a:rPr>
              <a:t>Physics Workforce Summary</a:t>
            </a:r>
          </a:p>
        </p:txBody>
      </p:sp>
    </p:spTree>
    <p:extLst>
      <p:ext uri="{BB962C8B-B14F-4D97-AF65-F5344CB8AC3E}">
        <p14:creationId xmlns:p14="http://schemas.microsoft.com/office/powerpoint/2010/main" val="170016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360" y="325120"/>
            <a:ext cx="4802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BC70EE">
                    <a:lumMod val="50000"/>
                  </a:srgbClr>
                </a:solidFill>
              </a:rPr>
              <a:t>Careers: A Broad 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360" y="1033006"/>
            <a:ext cx="7360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6476F">
                    <a:lumMod val="60000"/>
                    <a:lumOff val="40000"/>
                  </a:srgbClr>
                </a:solidFill>
              </a:rPr>
              <a:t>A successful career means building connections between: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360" y="1554681"/>
            <a:ext cx="8077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Skills Sets</a:t>
            </a:r>
            <a:br>
              <a:rPr lang="en-US" sz="2400" dirty="0">
                <a:solidFill>
                  <a:srgbClr val="91BF77">
                    <a:lumMod val="75000"/>
                  </a:srgbClr>
                </a:solidFill>
              </a:rPr>
            </a:br>
            <a:r>
              <a:rPr lang="en-US" i="1" dirty="0">
                <a:solidFill>
                  <a:srgbClr val="91BF77">
                    <a:lumMod val="75000"/>
                  </a:srgbClr>
                </a:solidFill>
              </a:rPr>
              <a:t>Does your skill set match the skill set needed for the job?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Interests</a:t>
            </a:r>
            <a:br>
              <a:rPr lang="en-US" sz="2400" dirty="0">
                <a:solidFill>
                  <a:srgbClr val="91BF77">
                    <a:lumMod val="75000"/>
                  </a:srgbClr>
                </a:solidFill>
              </a:rPr>
            </a:br>
            <a:r>
              <a:rPr lang="en-US" i="1" dirty="0">
                <a:solidFill>
                  <a:srgbClr val="91BF77">
                    <a:lumMod val="75000"/>
                  </a:srgbClr>
                </a:solidFill>
              </a:rPr>
              <a:t>Will you find this job intellectually stimulating and/or rewarding?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Values</a:t>
            </a:r>
            <a:br>
              <a:rPr lang="en-US" sz="2400" dirty="0">
                <a:solidFill>
                  <a:srgbClr val="91BF77">
                    <a:lumMod val="75000"/>
                  </a:srgbClr>
                </a:solidFill>
              </a:rPr>
            </a:br>
            <a:r>
              <a:rPr lang="en-US" i="1" dirty="0">
                <a:solidFill>
                  <a:srgbClr val="91BF77">
                    <a:lumMod val="75000"/>
                  </a:srgbClr>
                </a:solidFill>
              </a:rPr>
              <a:t>Is this job a good match your future lifestyle goals? or,</a:t>
            </a:r>
            <a:br>
              <a:rPr lang="en-US" i="1" dirty="0">
                <a:solidFill>
                  <a:srgbClr val="91BF77">
                    <a:lumMod val="75000"/>
                  </a:srgbClr>
                </a:solidFill>
              </a:rPr>
            </a:br>
            <a:r>
              <a:rPr lang="en-US" i="1" dirty="0">
                <a:solidFill>
                  <a:srgbClr val="91BF77">
                    <a:lumMod val="75000"/>
                  </a:srgbClr>
                </a:solidFill>
              </a:rPr>
              <a:t>Are the differences something you can reasonably adjust to?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424" y="4161250"/>
            <a:ext cx="3582126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6476F">
                    <a:lumMod val="60000"/>
                    <a:lumOff val="40000"/>
                  </a:srgbClr>
                </a:solidFill>
              </a:rPr>
              <a:t>A detailed self-assessment of skills </a:t>
            </a:r>
            <a:r>
              <a:rPr lang="en-US" sz="2400" i="1" dirty="0">
                <a:solidFill>
                  <a:srgbClr val="16476F">
                    <a:lumMod val="60000"/>
                    <a:lumOff val="40000"/>
                  </a:srgbClr>
                </a:solidFill>
              </a:rPr>
              <a:t>and values </a:t>
            </a:r>
            <a:r>
              <a:rPr lang="en-US" sz="2400" dirty="0">
                <a:solidFill>
                  <a:srgbClr val="16476F">
                    <a:lumMod val="60000"/>
                    <a:lumOff val="40000"/>
                  </a:srgbClr>
                </a:solidFill>
              </a:rPr>
              <a:t>is what will help you achieve the perfect fit.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57249"/>
            <a:ext cx="3180086" cy="23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2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359" y="325120"/>
            <a:ext cx="7923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Activity: Future Career Goals – 5 min.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359" y="1053487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Compose a List of Your Career Goals/Values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359" y="1705228"/>
            <a:ext cx="3936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Doing interesting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Making a difference in people’s lives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Having a flexible schedule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08633" y="1705228"/>
            <a:ext cx="4172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Working with other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Having a well-defined work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Making MONEY!!!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359" y="3697049"/>
            <a:ext cx="78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Compose a List of Future Job Titles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360" y="4289494"/>
            <a:ext cx="4451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Graduate Researcher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Postdoc Researcher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Professor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National Lab Scientist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8633" y="4289494"/>
            <a:ext cx="4079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High School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Community College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Entrepreneur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Lab Director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1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288572" y="274319"/>
            <a:ext cx="3090387" cy="1113106"/>
          </a:xfrm>
          <a:prstGeom prst="cloudCallout">
            <a:avLst>
              <a:gd name="adj1" fmla="val -55458"/>
              <a:gd name="adj2" fmla="val 358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6476F">
                    <a:lumMod val="60000"/>
                    <a:lumOff val="40000"/>
                  </a:srgbClr>
                </a:solidFill>
              </a:rPr>
              <a:t>Graduate Researcher?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1963" y="1272560"/>
            <a:ext cx="1330326" cy="2660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2240" y="1492810"/>
            <a:ext cx="33629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Enjoys building things in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Works hard, self-motivated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A2E2"/>
                </a:solidFill>
              </a:rPr>
              <a:t>Likes being creative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A2E2"/>
                </a:solidFill>
              </a:rPr>
              <a:t>Comfortable taking risks</a:t>
            </a:r>
            <a:endParaRPr lang="en-US" b="1" dirty="0">
              <a:solidFill>
                <a:srgbClr val="3CA2E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A2E2"/>
                </a:solidFill>
              </a:rPr>
              <a:t>Enjoys being a leader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A2E2"/>
                </a:solidFill>
              </a:rPr>
              <a:t>Wants to make BIG money</a:t>
            </a:r>
          </a:p>
          <a:p>
            <a:r>
              <a:rPr lang="en-US" dirty="0">
                <a:solidFill>
                  <a:srgbClr val="91BF77">
                    <a:lumMod val="75000"/>
                  </a:srgbClr>
                </a:solidFill>
              </a:rPr>
              <a:t>Entrepreneur? Director of a Science Center?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9" r="25251"/>
          <a:stretch/>
        </p:blipFill>
        <p:spPr>
          <a:xfrm flipH="1">
            <a:off x="171232" y="1272562"/>
            <a:ext cx="1261657" cy="266065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689600" y="274319"/>
            <a:ext cx="3139440" cy="1113105"/>
          </a:xfrm>
          <a:prstGeom prst="cloudCallout">
            <a:avLst>
              <a:gd name="adj1" fmla="val -53033"/>
              <a:gd name="adj2" fmla="val 382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6476F">
                    <a:lumMod val="60000"/>
                    <a:lumOff val="40000"/>
                  </a:srgbClr>
                </a:solidFill>
              </a:rPr>
              <a:t>Physics Teacher?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6208" y="1506156"/>
            <a:ext cx="3010834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Finds science interesting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Enjoys explaining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A2E2"/>
                </a:solidFill>
              </a:rPr>
              <a:t>Confident being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A2E2"/>
                </a:solidFill>
              </a:rPr>
              <a:t>Enjoys talking to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A2E2"/>
                </a:solidFill>
              </a:rPr>
              <a:t>Is persuasive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A2E2"/>
                </a:solidFill>
              </a:rPr>
              <a:t>LOVES to travel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91BF77">
                    <a:lumMod val="75000"/>
                  </a:srgbClr>
                </a:solidFill>
              </a:rPr>
              <a:t>Sales and Marketing? Technical Consultant?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856" y="4175273"/>
            <a:ext cx="8657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6476F">
                    <a:lumMod val="60000"/>
                    <a:lumOff val="40000"/>
                  </a:srgbClr>
                </a:solidFill>
              </a:rPr>
              <a:t>Many careers will match your talents, values and abilities.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856" y="5221713"/>
            <a:ext cx="4506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Strong® Interest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Myers-Briggs® Personality Test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855" y="4613010"/>
            <a:ext cx="885581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The first step is knowing YOURSELF, before you decide which careers to further explore.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92923" y="5136230"/>
            <a:ext cx="3947042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These tests are often available FREE, or at minimal cost, from Campus Career Services!!</a:t>
            </a:r>
          </a:p>
        </p:txBody>
      </p:sp>
    </p:spTree>
    <p:extLst>
      <p:ext uri="{BB962C8B-B14F-4D97-AF65-F5344CB8AC3E}">
        <p14:creationId xmlns:p14="http://schemas.microsoft.com/office/powerpoint/2010/main" val="243566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093" y="1033006"/>
            <a:ext cx="8469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6476F">
                    <a:lumMod val="60000"/>
                    <a:lumOff val="40000"/>
                  </a:srgbClr>
                </a:solidFill>
              </a:rPr>
              <a:t>Making the connection means understanding not only your values and interests, but also the </a:t>
            </a:r>
            <a:r>
              <a:rPr lang="en-US" sz="2800" i="1" dirty="0">
                <a:solidFill>
                  <a:srgbClr val="16476F">
                    <a:lumMod val="60000"/>
                    <a:lumOff val="40000"/>
                  </a:srgbClr>
                </a:solidFill>
              </a:rPr>
              <a:t>jobs</a:t>
            </a:r>
            <a:r>
              <a:rPr lang="en-US" sz="2800" dirty="0">
                <a:solidFill>
                  <a:srgbClr val="16476F">
                    <a:lumMod val="60000"/>
                    <a:lumOff val="40000"/>
                  </a:srgbClr>
                </a:solidFill>
              </a:rPr>
              <a:t>. Informational interviews are your secret weapon.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093" y="325120"/>
            <a:ext cx="529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BC70EE">
                    <a:lumMod val="50000"/>
                  </a:srgbClr>
                </a:solidFill>
              </a:rPr>
              <a:t>Informational Interviews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093" y="2474398"/>
            <a:ext cx="8382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30-minutes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talk to a person from an industry or company of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91BF77">
                    <a:lumMod val="75000"/>
                  </a:srgbClr>
                </a:solidFill>
              </a:rPr>
              <a:t>you</a:t>
            </a: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 ask the questions!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093" y="4640692"/>
            <a:ext cx="838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BF77">
                    <a:lumMod val="75000"/>
                  </a:srgbClr>
                </a:solidFill>
              </a:rPr>
              <a:t>Networks (Alumni, Prof. Societies)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91BF77">
                    <a:lumMod val="75000"/>
                  </a:srgbClr>
                </a:solidFill>
              </a:rPr>
              <a:t>LinkedIn®</a:t>
            </a:r>
            <a:endParaRPr lang="en-US" sz="2400" dirty="0">
              <a:solidFill>
                <a:srgbClr val="91BF77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093" y="3982591"/>
            <a:ext cx="846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6476F">
                    <a:lumMod val="60000"/>
                    <a:lumOff val="40000"/>
                  </a:srgbClr>
                </a:solidFill>
              </a:rPr>
              <a:t>Getting informational interviews is easier than you think!</a:t>
            </a:r>
          </a:p>
        </p:txBody>
      </p:sp>
    </p:spTree>
    <p:extLst>
      <p:ext uri="{BB962C8B-B14F-4D97-AF65-F5344CB8AC3E}">
        <p14:creationId xmlns:p14="http://schemas.microsoft.com/office/powerpoint/2010/main" val="9500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359" y="325120"/>
            <a:ext cx="5267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Activity: Using LinkedIn®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359" y="1070332"/>
            <a:ext cx="8300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Most (80%) of people get their jobs through 2</a:t>
            </a:r>
            <a:r>
              <a:rPr lang="en-US" sz="2800" baseline="30000" dirty="0" smtClean="0">
                <a:solidFill>
                  <a:schemeClr val="accent5"/>
                </a:solidFill>
              </a:rPr>
              <a:t>nd</a:t>
            </a:r>
            <a:r>
              <a:rPr lang="en-US" sz="2800" dirty="0" smtClean="0">
                <a:solidFill>
                  <a:schemeClr val="accent5"/>
                </a:solidFill>
              </a:rPr>
              <a:t> degree connections.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358" y="2061765"/>
            <a:ext cx="8300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LinkedIn® is your #1 tool in discovering new connections and new opportunities.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358" y="3129280"/>
            <a:ext cx="80568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Homework: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Complete your LinkedIn profile at this conference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Picture!!!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Educational Information (e.g. high school, college)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Transferrable Skills (volunteering experience, research, hobbies,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Connect with 10 individuals at this conference!!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Other Students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Organizers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Speakers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233916" y="152400"/>
            <a:ext cx="8681484" cy="124566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dirty="0">
                <a:solidFill>
                  <a:srgbClr val="7030A0"/>
                </a:solidFill>
                <a:latin typeface="Calibri Light" panose="020F0302020204030204"/>
              </a:rPr>
              <a:t>Lost in Translation: Communicating your Skills Effectively</a:t>
            </a:r>
          </a:p>
        </p:txBody>
      </p:sp>
      <p:pic>
        <p:nvPicPr>
          <p:cNvPr id="5" name="Picture 4" descr="nerd inter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7994" y="2746737"/>
            <a:ext cx="5204212" cy="345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1100" y="1656900"/>
            <a:ext cx="685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#1 Mistake Made by Physicists:  Focusing on Labels Rather than Skills</a:t>
            </a:r>
          </a:p>
        </p:txBody>
      </p:sp>
    </p:spTree>
    <p:extLst>
      <p:ext uri="{BB962C8B-B14F-4D97-AF65-F5344CB8AC3E}">
        <p14:creationId xmlns:p14="http://schemas.microsoft.com/office/powerpoint/2010/main" val="360642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1682</Words>
  <Application>Microsoft Office PowerPoint</Application>
  <PresentationFormat>On-screen Show (4:3)</PresentationFormat>
  <Paragraphs>218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normal arial</vt:lpstr>
      <vt:lpstr>Wingdings</vt:lpstr>
      <vt:lpstr>Celestial</vt:lpstr>
      <vt:lpstr>1_Celestial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bailey@aps.org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Bailey</dc:creator>
  <cp:lastModifiedBy>Corinne Manogue</cp:lastModifiedBy>
  <cp:revision>8</cp:revision>
  <dcterms:created xsi:type="dcterms:W3CDTF">2016-01-13T19:09:15Z</dcterms:created>
  <dcterms:modified xsi:type="dcterms:W3CDTF">2016-02-04T22:43:54Z</dcterms:modified>
</cp:coreProperties>
</file>